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72" r:id="rId2"/>
    <p:sldId id="4812" r:id="rId3"/>
    <p:sldId id="4813" r:id="rId4"/>
    <p:sldId id="4814" r:id="rId5"/>
    <p:sldId id="4815" r:id="rId6"/>
    <p:sldId id="3330" r:id="rId7"/>
    <p:sldId id="3331" r:id="rId8"/>
    <p:sldId id="4491" r:id="rId9"/>
    <p:sldId id="4816" r:id="rId10"/>
    <p:sldId id="4817" r:id="rId11"/>
    <p:sldId id="4818" r:id="rId12"/>
    <p:sldId id="4819" r:id="rId13"/>
    <p:sldId id="4820" r:id="rId14"/>
    <p:sldId id="4821" r:id="rId15"/>
    <p:sldId id="4822" r:id="rId16"/>
    <p:sldId id="4924" r:id="rId17"/>
    <p:sldId id="4925" r:id="rId18"/>
    <p:sldId id="4926" r:id="rId19"/>
    <p:sldId id="4927" r:id="rId20"/>
    <p:sldId id="4928" r:id="rId21"/>
    <p:sldId id="4929" r:id="rId22"/>
    <p:sldId id="4930" r:id="rId23"/>
    <p:sldId id="4931" r:id="rId24"/>
    <p:sldId id="4932" r:id="rId25"/>
    <p:sldId id="4933" r:id="rId26"/>
    <p:sldId id="4934" r:id="rId27"/>
    <p:sldId id="4935" r:id="rId28"/>
    <p:sldId id="4936" r:id="rId29"/>
    <p:sldId id="4937" r:id="rId30"/>
    <p:sldId id="4938" r:id="rId31"/>
    <p:sldId id="4939" r:id="rId32"/>
    <p:sldId id="4941" r:id="rId33"/>
    <p:sldId id="4942" r:id="rId34"/>
    <p:sldId id="4943" r:id="rId35"/>
    <p:sldId id="4944" r:id="rId36"/>
    <p:sldId id="4945" r:id="rId37"/>
    <p:sldId id="4946" r:id="rId38"/>
    <p:sldId id="4947" r:id="rId39"/>
    <p:sldId id="4948" r:id="rId40"/>
    <p:sldId id="4949" r:id="rId41"/>
    <p:sldId id="4950" r:id="rId42"/>
    <p:sldId id="4951" r:id="rId43"/>
    <p:sldId id="4952" r:id="rId44"/>
    <p:sldId id="4953" r:id="rId45"/>
    <p:sldId id="4954" r:id="rId46"/>
    <p:sldId id="4955" r:id="rId47"/>
    <p:sldId id="4956" r:id="rId48"/>
    <p:sldId id="4957" r:id="rId49"/>
    <p:sldId id="4958" r:id="rId50"/>
    <p:sldId id="4959" r:id="rId51"/>
    <p:sldId id="4960" r:id="rId52"/>
    <p:sldId id="4961" r:id="rId53"/>
    <p:sldId id="4962" r:id="rId54"/>
    <p:sldId id="4963" r:id="rId55"/>
    <p:sldId id="4964" r:id="rId56"/>
    <p:sldId id="4965" r:id="rId57"/>
    <p:sldId id="4966" r:id="rId58"/>
    <p:sldId id="4967" r:id="rId59"/>
    <p:sldId id="4968" r:id="rId60"/>
    <p:sldId id="4969" r:id="rId61"/>
    <p:sldId id="4970" r:id="rId62"/>
    <p:sldId id="4971" r:id="rId63"/>
    <p:sldId id="4972" r:id="rId64"/>
    <p:sldId id="4973" r:id="rId65"/>
    <p:sldId id="4974" r:id="rId66"/>
    <p:sldId id="5031" r:id="rId67"/>
    <p:sldId id="5032" r:id="rId68"/>
    <p:sldId id="4975" r:id="rId69"/>
    <p:sldId id="5033" r:id="rId70"/>
    <p:sldId id="5034" r:id="rId71"/>
    <p:sldId id="5035" r:id="rId72"/>
    <p:sldId id="5036" r:id="rId73"/>
    <p:sldId id="5037" r:id="rId74"/>
    <p:sldId id="4976" r:id="rId75"/>
    <p:sldId id="4977" r:id="rId76"/>
    <p:sldId id="4978" r:id="rId77"/>
    <p:sldId id="5038" r:id="rId78"/>
    <p:sldId id="5039" r:id="rId79"/>
    <p:sldId id="5040" r:id="rId80"/>
    <p:sldId id="5041" r:id="rId81"/>
    <p:sldId id="5042" r:id="rId82"/>
    <p:sldId id="4979" r:id="rId83"/>
    <p:sldId id="4980" r:id="rId84"/>
    <p:sldId id="4981" r:id="rId85"/>
    <p:sldId id="4982" r:id="rId86"/>
    <p:sldId id="4983" r:id="rId87"/>
    <p:sldId id="4984" r:id="rId88"/>
    <p:sldId id="4985" r:id="rId89"/>
    <p:sldId id="4986" r:id="rId90"/>
    <p:sldId id="4987" r:id="rId91"/>
    <p:sldId id="4988" r:id="rId92"/>
    <p:sldId id="4989" r:id="rId93"/>
    <p:sldId id="4990" r:id="rId94"/>
    <p:sldId id="4991" r:id="rId95"/>
    <p:sldId id="4992" r:id="rId96"/>
    <p:sldId id="4993" r:id="rId97"/>
    <p:sldId id="4994" r:id="rId98"/>
    <p:sldId id="4995" r:id="rId99"/>
    <p:sldId id="4996" r:id="rId100"/>
    <p:sldId id="4997" r:id="rId101"/>
    <p:sldId id="4998" r:id="rId102"/>
    <p:sldId id="4999" r:id="rId103"/>
    <p:sldId id="5000" r:id="rId104"/>
    <p:sldId id="5001" r:id="rId105"/>
    <p:sldId id="5002" r:id="rId106"/>
    <p:sldId id="5003" r:id="rId107"/>
    <p:sldId id="5004" r:id="rId108"/>
    <p:sldId id="5005" r:id="rId109"/>
    <p:sldId id="5007" r:id="rId110"/>
    <p:sldId id="5008" r:id="rId111"/>
    <p:sldId id="5009" r:id="rId112"/>
    <p:sldId id="5010" r:id="rId113"/>
    <p:sldId id="5011" r:id="rId114"/>
    <p:sldId id="5012" r:id="rId115"/>
    <p:sldId id="5013" r:id="rId116"/>
    <p:sldId id="5014" r:id="rId117"/>
    <p:sldId id="5015" r:id="rId118"/>
    <p:sldId id="5016" r:id="rId119"/>
    <p:sldId id="5017" r:id="rId120"/>
    <p:sldId id="5018" r:id="rId121"/>
    <p:sldId id="5019" r:id="rId122"/>
    <p:sldId id="5020" r:id="rId123"/>
    <p:sldId id="5021" r:id="rId124"/>
    <p:sldId id="5022" r:id="rId125"/>
    <p:sldId id="5046" r:id="rId126"/>
    <p:sldId id="5043" r:id="rId127"/>
    <p:sldId id="5044" r:id="rId128"/>
    <p:sldId id="5045" r:id="rId129"/>
    <p:sldId id="5023" r:id="rId130"/>
    <p:sldId id="5024" r:id="rId131"/>
    <p:sldId id="5025" r:id="rId132"/>
    <p:sldId id="5026" r:id="rId133"/>
    <p:sldId id="5027" r:id="rId134"/>
    <p:sldId id="5028" r:id="rId135"/>
    <p:sldId id="5029" r:id="rId136"/>
    <p:sldId id="5030" r:id="rId137"/>
    <p:sldId id="4823" r:id="rId138"/>
    <p:sldId id="4824" r:id="rId139"/>
    <p:sldId id="4825" r:id="rId140"/>
    <p:sldId id="4826" r:id="rId141"/>
    <p:sldId id="4827" r:id="rId142"/>
    <p:sldId id="4828" r:id="rId143"/>
    <p:sldId id="4829" r:id="rId144"/>
    <p:sldId id="4830" r:id="rId145"/>
    <p:sldId id="4831" r:id="rId146"/>
    <p:sldId id="4832" r:id="rId147"/>
    <p:sldId id="4833" r:id="rId148"/>
    <p:sldId id="4834" r:id="rId149"/>
    <p:sldId id="4835" r:id="rId150"/>
    <p:sldId id="4836" r:id="rId151"/>
    <p:sldId id="4837" r:id="rId152"/>
    <p:sldId id="4838" r:id="rId153"/>
    <p:sldId id="4839" r:id="rId154"/>
    <p:sldId id="4840" r:id="rId155"/>
    <p:sldId id="4841" r:id="rId156"/>
    <p:sldId id="4842" r:id="rId157"/>
    <p:sldId id="4843" r:id="rId158"/>
    <p:sldId id="4844" r:id="rId159"/>
    <p:sldId id="4845" r:id="rId160"/>
    <p:sldId id="4846" r:id="rId161"/>
    <p:sldId id="4847" r:id="rId162"/>
    <p:sldId id="5047" r:id="rId163"/>
    <p:sldId id="5048" r:id="rId164"/>
    <p:sldId id="5049" r:id="rId165"/>
    <p:sldId id="5050" r:id="rId166"/>
    <p:sldId id="4848" r:id="rId167"/>
    <p:sldId id="4849" r:id="rId168"/>
    <p:sldId id="4850" r:id="rId169"/>
    <p:sldId id="4851" r:id="rId170"/>
    <p:sldId id="4852" r:id="rId171"/>
    <p:sldId id="4853" r:id="rId172"/>
    <p:sldId id="4854" r:id="rId173"/>
    <p:sldId id="4855" r:id="rId174"/>
    <p:sldId id="4856" r:id="rId175"/>
    <p:sldId id="4857" r:id="rId176"/>
    <p:sldId id="4858" r:id="rId177"/>
    <p:sldId id="4859" r:id="rId178"/>
    <p:sldId id="5051" r:id="rId179"/>
    <p:sldId id="5052" r:id="rId180"/>
    <p:sldId id="5053" r:id="rId181"/>
    <p:sldId id="5054" r:id="rId182"/>
    <p:sldId id="4860" r:id="rId183"/>
    <p:sldId id="4861" r:id="rId184"/>
    <p:sldId id="4862" r:id="rId185"/>
    <p:sldId id="4863" r:id="rId186"/>
    <p:sldId id="4864" r:id="rId187"/>
    <p:sldId id="4865" r:id="rId188"/>
    <p:sldId id="4866" r:id="rId189"/>
    <p:sldId id="4867" r:id="rId190"/>
    <p:sldId id="4868" r:id="rId191"/>
    <p:sldId id="4869" r:id="rId192"/>
    <p:sldId id="4870" r:id="rId193"/>
    <p:sldId id="4871" r:id="rId194"/>
    <p:sldId id="4872" r:id="rId195"/>
    <p:sldId id="4873" r:id="rId196"/>
    <p:sldId id="4874" r:id="rId197"/>
    <p:sldId id="4875" r:id="rId198"/>
    <p:sldId id="4876" r:id="rId199"/>
    <p:sldId id="4877" r:id="rId200"/>
    <p:sldId id="4878" r:id="rId201"/>
    <p:sldId id="4879" r:id="rId202"/>
    <p:sldId id="4880" r:id="rId203"/>
    <p:sldId id="4881" r:id="rId204"/>
    <p:sldId id="4882" r:id="rId205"/>
    <p:sldId id="4883" r:id="rId206"/>
    <p:sldId id="4884" r:id="rId207"/>
    <p:sldId id="4885" r:id="rId208"/>
    <p:sldId id="4886" r:id="rId209"/>
    <p:sldId id="4887" r:id="rId210"/>
    <p:sldId id="4888" r:id="rId211"/>
    <p:sldId id="4889" r:id="rId212"/>
    <p:sldId id="4890" r:id="rId213"/>
    <p:sldId id="4891" r:id="rId214"/>
    <p:sldId id="4892" r:id="rId215"/>
    <p:sldId id="4893" r:id="rId216"/>
    <p:sldId id="4894" r:id="rId217"/>
    <p:sldId id="4895" r:id="rId218"/>
    <p:sldId id="4896" r:id="rId219"/>
    <p:sldId id="4897" r:id="rId220"/>
    <p:sldId id="4898" r:id="rId221"/>
    <p:sldId id="4899" r:id="rId222"/>
    <p:sldId id="4900" r:id="rId223"/>
    <p:sldId id="4901" r:id="rId224"/>
    <p:sldId id="4902" r:id="rId225"/>
    <p:sldId id="4903" r:id="rId226"/>
    <p:sldId id="4904" r:id="rId227"/>
    <p:sldId id="4905" r:id="rId228"/>
    <p:sldId id="5055" r:id="rId229"/>
    <p:sldId id="5056" r:id="rId230"/>
    <p:sldId id="4906" r:id="rId231"/>
    <p:sldId id="5066" r:id="rId232"/>
    <p:sldId id="5201" r:id="rId233"/>
    <p:sldId id="4907" r:id="rId234"/>
    <p:sldId id="5200" r:id="rId235"/>
    <p:sldId id="5189" r:id="rId236"/>
    <p:sldId id="5190" r:id="rId237"/>
    <p:sldId id="5191" r:id="rId238"/>
    <p:sldId id="4908" r:id="rId239"/>
    <p:sldId id="4909" r:id="rId240"/>
    <p:sldId id="4910" r:id="rId241"/>
    <p:sldId id="4911" r:id="rId242"/>
    <p:sldId id="4912" r:id="rId243"/>
    <p:sldId id="4913" r:id="rId244"/>
    <p:sldId id="4914" r:id="rId245"/>
    <p:sldId id="4915" r:id="rId246"/>
    <p:sldId id="4916" r:id="rId247"/>
    <p:sldId id="4917" r:id="rId248"/>
    <p:sldId id="4918" r:id="rId249"/>
    <p:sldId id="4919" r:id="rId250"/>
    <p:sldId id="4920" r:id="rId251"/>
    <p:sldId id="4921" r:id="rId252"/>
    <p:sldId id="4922" r:id="rId253"/>
    <p:sldId id="4923" r:id="rId254"/>
    <p:sldId id="5157" r:id="rId255"/>
    <p:sldId id="5158" r:id="rId256"/>
    <p:sldId id="5159" r:id="rId257"/>
    <p:sldId id="5160" r:id="rId258"/>
    <p:sldId id="5161" r:id="rId259"/>
    <p:sldId id="5162" r:id="rId260"/>
    <p:sldId id="5192" r:id="rId261"/>
    <p:sldId id="5193" r:id="rId262"/>
    <p:sldId id="5163" r:id="rId263"/>
    <p:sldId id="5164" r:id="rId264"/>
    <p:sldId id="5165" r:id="rId265"/>
    <p:sldId id="5166" r:id="rId266"/>
    <p:sldId id="5167" r:id="rId267"/>
    <p:sldId id="5194" r:id="rId268"/>
    <p:sldId id="5168" r:id="rId269"/>
    <p:sldId id="5169" r:id="rId270"/>
    <p:sldId id="5170" r:id="rId271"/>
    <p:sldId id="5171" r:id="rId272"/>
    <p:sldId id="5172" r:id="rId273"/>
    <p:sldId id="5173" r:id="rId274"/>
    <p:sldId id="5174" r:id="rId275"/>
    <p:sldId id="5175" r:id="rId276"/>
    <p:sldId id="5195" r:id="rId277"/>
    <p:sldId id="5176" r:id="rId278"/>
    <p:sldId id="5196" r:id="rId279"/>
    <p:sldId id="5177" r:id="rId280"/>
    <p:sldId id="5197" r:id="rId281"/>
    <p:sldId id="5178" r:id="rId282"/>
    <p:sldId id="5202" r:id="rId283"/>
    <p:sldId id="5198" r:id="rId284"/>
    <p:sldId id="5199" r:id="rId285"/>
    <p:sldId id="5205" r:id="rId286"/>
    <p:sldId id="5206" r:id="rId287"/>
    <p:sldId id="5179" r:id="rId288"/>
    <p:sldId id="3281" r:id="rId289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84956-0CC2-4694-9D2D-2467F25F62BC}" v="1576" dt="2020-04-07T20:24:20.385"/>
    <p1510:client id="{39CBD4C1-184E-4327-8026-74A095257613}" v="87" dt="2020-04-07T15:45:48.847"/>
    <p1510:client id="{9A0E14CC-FCB1-4AFA-BDE3-99DFD0E29F3B}" v="392" dt="2020-04-08T11:45:4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presProps" Target="presProp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viewProps" Target="view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tableStyles" Target="tableStyle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microsoft.com/office/2015/10/relationships/revisionInfo" Target="revisionInfo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B1E04-9C93-4F4E-87BA-65021A195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ABF13-3972-4E05-80EF-F338CA559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7930-5A0A-43A1-A8B6-156859A97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E7A3D-E83D-462E-8E22-65ED617997D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169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EF34D9-C97B-4F8D-AE79-DE53FCB0E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419E6A-1FEF-4E4A-91CE-A51B6ED5B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4B8CD-3EFA-4299-8C61-38E73B16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124E7-09F0-470F-9B26-84927EE972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359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BB6F7-5CB5-4E3F-8AF4-8419F96DD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D3B6E-7A28-4BFA-95BA-BF7DD6EEB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C204B-C706-4C77-AAC2-A9DCFE47A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8B95F-81EE-4EF0-BD0D-C29BC91CAA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304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7F430-F16A-4C7B-B236-9408B533A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CABDDC-AAFF-451C-9B1A-0AD808307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087BA-7129-41A6-A6CA-AE71B84D7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B47EA-5D2D-44B5-B00B-9EB0959882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656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985DA-3725-4A28-B450-8CD0D8543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DB53C-B0ED-438B-B3D5-61AD33865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E02C7A-ED15-4DD4-BFFD-6670D4EAA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0D4B9-0318-455C-B9C1-8BB506B4761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3017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092FA-E61C-4F6C-BA59-265859488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22F7D-330A-4CF3-A8D0-6209CFD1B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0388E-11D9-4277-9489-37016BD87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22B72-9C01-4C25-8037-C40ED67580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847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6F40A1-B697-4F34-91E0-9ADAD6589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5ABE4F-2A8D-4FA2-AE62-232FF8E9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C29A7A-6BDB-4894-A7EF-1EAE1EE4D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CE551-000D-49CC-AA49-1672F102B6D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1227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84766C-898A-454A-9A43-47A2FFDD5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FA8736-A817-46A9-BC41-8A723AA9D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D1DB9D-71EF-4240-92E5-DBD43FACD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41C89-0F5C-4636-A8F9-3DCE73C27E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167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7B182F-A89F-43BA-8466-F84CCC250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DFA919-3BC9-4AF4-A9B0-28018595B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7B8ADD-E0E6-4D30-B96C-6119333EB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2DD61-5DCA-4840-B9D2-BB7CCF2A78E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15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DC5DA-E62F-4DF7-BC65-E3F5F14B8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D00A1-9379-4730-95BC-B6170185E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FAF78-A28C-4AC3-9893-34E3C5A4D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E5E0F-40DD-47AB-8B4E-5124FC0C177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603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D11B4-93D6-48E9-B18E-00886AF30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3232C-CAB8-40A0-B0DB-06B43A470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0791F-CBA9-465D-B96B-70E2B6D44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5F36-3A88-4AA8-812E-AAAF0128834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8668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405A52-8C2E-40A2-8620-AAFB51FB3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1A9FA4-1C7D-46F2-8CF7-948B1921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38A590-10C0-4C1A-8545-4901061CC0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836F13-8176-4C82-A792-F06ED1C872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DF23F8-A0C4-4683-B9D8-078DC22E96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66"/>
                </a:solidFill>
              </a:defRPr>
            </a:lvl1pPr>
          </a:lstStyle>
          <a:p>
            <a:fld id="{0543D2D5-7C63-49C9-A11D-E57D636DA73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as.org/fonts/Attari_Quran_Shipped.tt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uas.org/fonts/" TargetMode="External"/><Relationship Id="rId4" Type="http://schemas.openxmlformats.org/officeDocument/2006/relationships/hyperlink" Target="http://www.duas.org/fonts/alvi_Nastaleeq_Lahori_shipped.tt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as.org/fonts/Attari_Quran_Shipped.tt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uas.org/fonts/" TargetMode="External"/><Relationship Id="rId4" Type="http://schemas.openxmlformats.org/officeDocument/2006/relationships/hyperlink" Target="http://www.duas.org/fonts/alvi_Nastaleeq_Lahori_shipped.tt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00727707-2653-4C3B-BF23-EA79195BD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28600"/>
            <a:ext cx="8147050" cy="57150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51" name="Rectangle 1">
            <a:extLst>
              <a:ext uri="{FF2B5EF4-FFF2-40B4-BE49-F238E27FC236}">
                <a16:creationId xmlns:a16="http://schemas.microsoft.com/office/drawing/2014/main" id="{D65060E6-C838-4831-9BCD-4A1609752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392238"/>
            <a:ext cx="81470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solidFill>
                  <a:srgbClr val="FFFF00"/>
                </a:solidFill>
                <a:latin typeface="Simplified Arabic" panose="02020603050405020304" pitchFamily="18" charset="-78"/>
                <a:ea typeface="Arial Unicode MS" panose="020B0604020202020204" pitchFamily="34" charset="-128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83F1D250-AF56-4FA8-8E10-49F9477EC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6225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>
            <a:extLst>
              <a:ext uri="{FF2B5EF4-FFF2-40B4-BE49-F238E27FC236}">
                <a16:creationId xmlns:a16="http://schemas.microsoft.com/office/drawing/2014/main" id="{B698BC5C-851E-4C68-9A15-478D62E28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(Arabic text with English &amp; Urdu Translation &amp; English Transliteration)</a:t>
            </a: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A2486B84-2020-4D71-AF6B-3889984A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00400"/>
            <a:ext cx="8147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FF00"/>
                </a:solidFill>
                <a:latin typeface="Trebuchet MS" panose="020B0603020202020204" pitchFamily="34" charset="0"/>
              </a:rPr>
              <a:t>A’maal for the 15</a:t>
            </a:r>
            <a:r>
              <a:rPr lang="en-US" altLang="en-US" sz="4000" b="1" i="1" baseline="30000">
                <a:solidFill>
                  <a:srgbClr val="FFFF00"/>
                </a:solidFill>
                <a:latin typeface="Trebuchet MS" panose="020B0603020202020204" pitchFamily="34" charset="0"/>
              </a:rPr>
              <a:t>th</a:t>
            </a:r>
            <a:r>
              <a:rPr lang="en-US" altLang="en-US" sz="4000" b="1" i="1">
                <a:solidFill>
                  <a:srgbClr val="FFFF00"/>
                </a:solidFill>
                <a:latin typeface="Trebuchet MS" panose="020B0603020202020204" pitchFamily="34" charset="0"/>
              </a:rPr>
              <a:t> Night of Sha'aban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rebuchet MS" panose="020B0603020202020204" pitchFamily="34" charset="0"/>
              </a:rPr>
              <a:t>‘The Night of Records’ (Lailat al-Baraat)</a:t>
            </a:r>
            <a:endParaRPr lang="fi-FI" altLang="en-US" sz="4000" b="1" i="1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2055" name="Rectangle 5">
            <a:extLst>
              <a:ext uri="{FF2B5EF4-FFF2-40B4-BE49-F238E27FC236}">
                <a16:creationId xmlns:a16="http://schemas.microsoft.com/office/drawing/2014/main" id="{FC5383A5-B813-46AD-85B7-7B85845D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715000"/>
            <a:ext cx="8888413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Arial"/>
                <a:cs typeface="Arial"/>
              </a:rPr>
              <a:t>For any errors / comments please write to: duas.org@gmail.com</a:t>
            </a:r>
            <a:endParaRPr lang="en-US" altLang="en-US" sz="1200" b="1" dirty="0">
              <a:latin typeface="Arial"/>
              <a:cs typeface="Arial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rebuchet MS"/>
                <a:cs typeface="Arial"/>
              </a:rPr>
              <a:t>Kindly recite </a:t>
            </a:r>
            <a:r>
              <a:rPr lang="en-US" altLang="en-US" sz="1200" b="1" dirty="0" err="1">
                <a:latin typeface="Trebuchet MS"/>
                <a:cs typeface="Arial"/>
              </a:rPr>
              <a:t>Sura</a:t>
            </a:r>
            <a:r>
              <a:rPr lang="en-US" altLang="en-US" sz="1200" b="1" dirty="0">
                <a:latin typeface="Trebuchet MS"/>
                <a:cs typeface="Arial"/>
              </a:rPr>
              <a:t> E Fatiha for </a:t>
            </a:r>
            <a:r>
              <a:rPr lang="en-US" altLang="en-US" sz="1200" b="1" dirty="0" err="1">
                <a:latin typeface="Trebuchet MS"/>
                <a:cs typeface="Arial"/>
              </a:rPr>
              <a:t>Marhumeen</a:t>
            </a:r>
            <a:r>
              <a:rPr lang="en-US" altLang="en-US" sz="1200" b="1" dirty="0">
                <a:latin typeface="Trebuchet MS"/>
                <a:cs typeface="Arial"/>
              </a:rPr>
              <a:t> of all those who have worked towards making this small work possible.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latin typeface="Trebuchet MS"/>
                <a:cs typeface="Arial"/>
              </a:rPr>
              <a:t>To display the font correctly, please use the Arabic font “</a:t>
            </a:r>
            <a:r>
              <a:rPr lang="en-US" altLang="en-US" sz="1200" b="1" dirty="0">
                <a:latin typeface="Trebuchet MS"/>
                <a:cs typeface="Arial"/>
                <a:hlinkClick r:id="rId3"/>
              </a:rPr>
              <a:t>Attari_Quran_Shipped</a:t>
            </a:r>
            <a:r>
              <a:rPr lang="en-US" altLang="en-US" sz="1200" b="1" dirty="0">
                <a:latin typeface="Trebuchet MS"/>
                <a:cs typeface="Arial"/>
              </a:rPr>
              <a:t>” , Urdu font “</a:t>
            </a:r>
            <a:r>
              <a:rPr lang="en-US" altLang="en-US" sz="1200" b="1" dirty="0">
                <a:latin typeface="Trebuchet MS"/>
                <a:cs typeface="Arial"/>
                <a:hlinkClick r:id="rId4"/>
              </a:rPr>
              <a:t>Alvi Nastaleeq</a:t>
            </a:r>
            <a:r>
              <a:rPr lang="en-US" altLang="en-US" sz="1200" b="1" dirty="0">
                <a:latin typeface="Trebuchet MS"/>
                <a:cs typeface="Arial"/>
              </a:rPr>
              <a:t>” &amp; Hindi font “Mangal”. Download font here : </a:t>
            </a:r>
            <a:r>
              <a:rPr lang="en-US" altLang="en-US" sz="1200" b="1" dirty="0">
                <a:latin typeface="Trebuchet MS"/>
                <a:cs typeface="Arial"/>
                <a:hlinkClick r:id="rId5"/>
              </a:rPr>
              <a:t>http://www.duas.org/fonts/</a:t>
            </a:r>
            <a:r>
              <a:rPr lang="en-US" altLang="en-US" sz="1200" b="1" dirty="0">
                <a:latin typeface="Trebuchet MS"/>
                <a:cs typeface="Arial"/>
              </a:rPr>
              <a:t>  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b="1" dirty="0">
                <a:latin typeface="Trebuchet MS"/>
                <a:cs typeface="Arial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8/4/2020     16 45</a:t>
            </a:r>
            <a:endParaRPr lang="en-US" altLang="en-US" sz="1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44D2696-23D3-404C-B20C-005346E1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عَالِمَ الْجَهْرِ وَالْخَفِيَّاتِ،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E92232C-98F7-4CBC-8702-8983533DA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knows the open and the hidden matters;</a:t>
            </a:r>
          </a:p>
        </p:txBody>
      </p:sp>
      <p:sp>
        <p:nvSpPr>
          <p:cNvPr id="15364" name="Subtitle 4">
            <a:extLst>
              <a:ext uri="{FF2B5EF4-FFF2-40B4-BE49-F238E27FC236}">
                <a16:creationId xmlns:a16="http://schemas.microsoft.com/office/drawing/2014/main" id="{A177D6C0-3B86-4001-949A-AC9032553045}"/>
              </a:ext>
            </a:extLst>
          </p:cNvPr>
          <p:cNvSpPr txBox="1">
            <a:spLocks/>
          </p:cNvSpPr>
          <p:nvPr/>
        </p:nvSpPr>
        <p:spPr bwMode="auto">
          <a:xfrm>
            <a:off x="218537" y="3325483"/>
            <a:ext cx="8686800" cy="31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چھپی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کھلی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چیزوں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جاننے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ya</a:t>
            </a:r>
            <a:r>
              <a:rPr lang="it-IT" b="1" i="1" dirty="0">
                <a:latin typeface="Arial"/>
                <a:ea typeface="MS Mincho"/>
                <a:cs typeface="Arial"/>
              </a:rPr>
              <a:t> 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alima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aljahri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wal-khafiyyati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15365" name="Text Box 13">
            <a:extLst>
              <a:ext uri="{FF2B5EF4-FFF2-40B4-BE49-F238E27FC236}">
                <a16:creationId xmlns:a16="http://schemas.microsoft.com/office/drawing/2014/main" id="{7436B773-207D-4B08-AA16-40FEC97A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366" name="Text Box 13">
            <a:extLst>
              <a:ext uri="{FF2B5EF4-FFF2-40B4-BE49-F238E27FC236}">
                <a16:creationId xmlns:a16="http://schemas.microsoft.com/office/drawing/2014/main" id="{3D5C9E5C-90A9-4347-A5F4-BBF2FDD64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929C1E8-084C-45F4-9019-BBAF61B78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وَنَوَامِيسُ الْعَصْرِ،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8AF2F59-E973-4474-A19D-4AA5855B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one for whom the laws of ages have been made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معصومین</a:t>
            </a:r>
            <a:r>
              <a:rPr lang="en-US" sz="3600" kern="1200" dirty="0">
                <a:ea typeface="+mn-lt"/>
                <a:cs typeface="+mn-lt"/>
              </a:rPr>
              <a:t>(ع) </a:t>
            </a:r>
            <a:r>
              <a:rPr lang="en-US" sz="3600" kern="1200" dirty="0" err="1">
                <a:ea typeface="+mn-lt"/>
                <a:cs typeface="+mn-lt"/>
              </a:rPr>
              <a:t>ہر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عہد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عزت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08548" name="Subtitle 4">
            <a:extLst>
              <a:ext uri="{FF2B5EF4-FFF2-40B4-BE49-F238E27FC236}">
                <a16:creationId xmlns:a16="http://schemas.microsoft.com/office/drawing/2014/main" id="{A7CC9203-2950-45FB-89AA-B4EF1DCE4DF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nawamisu al`asri</a:t>
            </a:r>
          </a:p>
        </p:txBody>
      </p:sp>
      <p:sp>
        <p:nvSpPr>
          <p:cNvPr id="108549" name="Text Box 13">
            <a:extLst>
              <a:ext uri="{FF2B5EF4-FFF2-40B4-BE49-F238E27FC236}">
                <a16:creationId xmlns:a16="http://schemas.microsoft.com/office/drawing/2014/main" id="{4052891B-9D80-4DCB-B32D-12971253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8550" name="Text Box 13">
            <a:extLst>
              <a:ext uri="{FF2B5EF4-FFF2-40B4-BE49-F238E27FC236}">
                <a16:creationId xmlns:a16="http://schemas.microsoft.com/office/drawing/2014/main" id="{70AD8493-013A-4109-AC49-EE9042D3C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F7EFAF9-DA9E-4FA1-9AA5-6F4123DA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وَوُلاةُ الأَمْرِ،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1272F46-F7DB-4AF9-8BA6-9DBAE6C18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(one of) the men of authority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والیان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09572" name="Subtitle 4">
            <a:extLst>
              <a:ext uri="{FF2B5EF4-FFF2-40B4-BE49-F238E27FC236}">
                <a16:creationId xmlns:a16="http://schemas.microsoft.com/office/drawing/2014/main" id="{533ED7F2-A55E-4C19-9A02-A17409A0FD6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wulatu alamri</a:t>
            </a:r>
          </a:p>
        </p:txBody>
      </p:sp>
      <p:sp>
        <p:nvSpPr>
          <p:cNvPr id="109573" name="Text Box 13">
            <a:extLst>
              <a:ext uri="{FF2B5EF4-FFF2-40B4-BE49-F238E27FC236}">
                <a16:creationId xmlns:a16="http://schemas.microsoft.com/office/drawing/2014/main" id="{58B4B83C-F45F-4E3B-B8BE-FE1E4A0C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9574" name="Text Box 13">
            <a:extLst>
              <a:ext uri="{FF2B5EF4-FFF2-40B4-BE49-F238E27FC236}">
                <a16:creationId xmlns:a16="http://schemas.microsoft.com/office/drawing/2014/main" id="{62CFFE37-A00E-41F9-B0DD-33356AD8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3622693-F546-4FB9-80C1-57CDFEB58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وَالْمُنَزَّلُ عَلَيْهِمْ مَا يَتَنَزَّلُ فِي لَيْلَةِ الْقَدْرِ،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28E0A1C-1F28-4E4A-B367-7214CB58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receive that which is revealed on the Grand Night.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کچھ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شبِ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قدر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10596" name="Subtitle 4">
            <a:extLst>
              <a:ext uri="{FF2B5EF4-FFF2-40B4-BE49-F238E27FC236}">
                <a16:creationId xmlns:a16="http://schemas.microsoft.com/office/drawing/2014/main" id="{A4B4EA8F-FC79-4660-A028-B956563E96C6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wal-munazzalu `alayhim ma yatanazzalu fi laylati alqadri</a:t>
            </a:r>
          </a:p>
        </p:txBody>
      </p:sp>
      <p:sp>
        <p:nvSpPr>
          <p:cNvPr id="110597" name="Text Box 13">
            <a:extLst>
              <a:ext uri="{FF2B5EF4-FFF2-40B4-BE49-F238E27FC236}">
                <a16:creationId xmlns:a16="http://schemas.microsoft.com/office/drawing/2014/main" id="{9710A1F2-5149-4481-95EB-347BE971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0598" name="Text Box 13">
            <a:extLst>
              <a:ext uri="{FF2B5EF4-FFF2-40B4-BE49-F238E27FC236}">
                <a16:creationId xmlns:a16="http://schemas.microsoft.com/office/drawing/2014/main" id="{90B4254D-7B8E-4280-A4D7-6438D0E7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6DA3E5E-AC6C-4BFE-B4FC-FA7D7E454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وَأَصْحَابُ الْحَشْرِ وَالنَّشْرِ،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326963D-51EF-41FE-85FF-4AE875B2C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managers of the Resurrection and the Account;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حشر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نشر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endParaRPr lang="en-US" dirty="0" err="1"/>
          </a:p>
        </p:txBody>
      </p:sp>
      <p:sp>
        <p:nvSpPr>
          <p:cNvPr id="111620" name="Subtitle 4">
            <a:extLst>
              <a:ext uri="{FF2B5EF4-FFF2-40B4-BE49-F238E27FC236}">
                <a16:creationId xmlns:a16="http://schemas.microsoft.com/office/drawing/2014/main" id="{87974F3A-1AD4-441C-BF89-C8838A45D16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ashabu alhashri wal-nnashri</a:t>
            </a:r>
          </a:p>
        </p:txBody>
      </p:sp>
      <p:sp>
        <p:nvSpPr>
          <p:cNvPr id="111621" name="Text Box 13">
            <a:extLst>
              <a:ext uri="{FF2B5EF4-FFF2-40B4-BE49-F238E27FC236}">
                <a16:creationId xmlns:a16="http://schemas.microsoft.com/office/drawing/2014/main" id="{06A6B800-60BD-47CE-B0D6-A09CF772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1622" name="Text Box 13">
            <a:extLst>
              <a:ext uri="{FF2B5EF4-FFF2-40B4-BE49-F238E27FC236}">
                <a16:creationId xmlns:a16="http://schemas.microsoft.com/office/drawing/2014/main" id="{B2EA1952-D9A2-4E53-B44E-2C77314D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0EF5BFB-530A-43EB-B1CE-CB805DD2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تَرَاجِمَةُ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وَحْيِهِ،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5582A66-D518-4E29-A312-CCF4D7029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(They are) the interpreters of His revelations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وحی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ترجمان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12644" name="Subtitle 4">
            <a:extLst>
              <a:ext uri="{FF2B5EF4-FFF2-40B4-BE49-F238E27FC236}">
                <a16:creationId xmlns:a16="http://schemas.microsoft.com/office/drawing/2014/main" id="{7F71D493-7C62-4159-82C7-2D8951B72B48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tarajimatu wahyihi</a:t>
            </a:r>
          </a:p>
        </p:txBody>
      </p:sp>
      <p:sp>
        <p:nvSpPr>
          <p:cNvPr id="112645" name="Text Box 13">
            <a:extLst>
              <a:ext uri="{FF2B5EF4-FFF2-40B4-BE49-F238E27FC236}">
                <a16:creationId xmlns:a16="http://schemas.microsoft.com/office/drawing/2014/main" id="{65B9F5A0-AC2F-4A5D-A310-8183B30A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2646" name="Text Box 13">
            <a:extLst>
              <a:ext uri="{FF2B5EF4-FFF2-40B4-BE49-F238E27FC236}">
                <a16:creationId xmlns:a16="http://schemas.microsoft.com/office/drawing/2014/main" id="{652FDD04-D5C6-4D4D-A429-EAC5CBA9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3A31A5A-045F-40C5-91B5-870E5ACDF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وَوُلاةُ أَمْرِهِ وَنَهْيِهِ.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C2170DB-06A2-410C-A952-16DC536E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charge of what is deemed lawful and what is deemed unlawful by Him.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امر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نہی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نگران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13668" name="Subtitle 4">
            <a:extLst>
              <a:ext uri="{FF2B5EF4-FFF2-40B4-BE49-F238E27FC236}">
                <a16:creationId xmlns:a16="http://schemas.microsoft.com/office/drawing/2014/main" id="{699DDEEE-76AC-4845-93C2-7606B5061D63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wulatu amrihi wa nahiihi</a:t>
            </a:r>
          </a:p>
        </p:txBody>
      </p:sp>
      <p:sp>
        <p:nvSpPr>
          <p:cNvPr id="113669" name="Text Box 13">
            <a:extLst>
              <a:ext uri="{FF2B5EF4-FFF2-40B4-BE49-F238E27FC236}">
                <a16:creationId xmlns:a16="http://schemas.microsoft.com/office/drawing/2014/main" id="{2F450E0F-8B21-4270-B3A0-C53D31D3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3670" name="Text Box 13">
            <a:extLst>
              <a:ext uri="{FF2B5EF4-FFF2-40B4-BE49-F238E27FC236}">
                <a16:creationId xmlns:a16="http://schemas.microsoft.com/office/drawing/2014/main" id="{2E211299-7B26-4255-9718-EF0FD62AB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9264BC8-5EF4-42EA-9F73-5DEB343DE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فَصَلِّ عَلَى خَاتِمِهِمْ وَقَائِمِهِمُ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09DF6EE-1FF8-43E1-BB7F-2440DCB09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send blessings on their seal and their Riser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خاتم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قائم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14692" name="Subtitle 4">
            <a:extLst>
              <a:ext uri="{FF2B5EF4-FFF2-40B4-BE49-F238E27FC236}">
                <a16:creationId xmlns:a16="http://schemas.microsoft.com/office/drawing/2014/main" id="{2885BCA3-A73B-4A80-B42D-B805877DA325}"/>
              </a:ext>
            </a:extLst>
          </p:cNvPr>
          <p:cNvSpPr txBox="1">
            <a:spLocks/>
          </p:cNvSpPr>
          <p:nvPr/>
        </p:nvSpPr>
        <p:spPr bwMode="auto">
          <a:xfrm>
            <a:off x="304800" y="529518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fasalli `ala khatimihim wa qa’imihim</a:t>
            </a:r>
          </a:p>
        </p:txBody>
      </p:sp>
      <p:sp>
        <p:nvSpPr>
          <p:cNvPr id="114693" name="Text Box 13">
            <a:extLst>
              <a:ext uri="{FF2B5EF4-FFF2-40B4-BE49-F238E27FC236}">
                <a16:creationId xmlns:a16="http://schemas.microsoft.com/office/drawing/2014/main" id="{9795D289-55C1-40D3-B262-3F715C4F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4694" name="Text Box 13">
            <a:extLst>
              <a:ext uri="{FF2B5EF4-FFF2-40B4-BE49-F238E27FC236}">
                <a16:creationId xmlns:a16="http://schemas.microsoft.com/office/drawing/2014/main" id="{09F9C1A2-58DA-4B47-8982-2401268A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294D9C1-7353-4AF2-AF78-392BCE329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الْمَسْتُورِ عَنْ عَوَالِمِهِمْ.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0B35315-133E-4AE2-BC16-8FED9D538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whom is hidden from their world.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کائنات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پوشیدہ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15716" name="Subtitle 4">
            <a:extLst>
              <a:ext uri="{FF2B5EF4-FFF2-40B4-BE49-F238E27FC236}">
                <a16:creationId xmlns:a16="http://schemas.microsoft.com/office/drawing/2014/main" id="{FC1E5418-8A0A-47B7-A1E4-E867387D92EC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almasturi `an `awalimihim</a:t>
            </a:r>
          </a:p>
        </p:txBody>
      </p:sp>
      <p:sp>
        <p:nvSpPr>
          <p:cNvPr id="115717" name="Text Box 13">
            <a:extLst>
              <a:ext uri="{FF2B5EF4-FFF2-40B4-BE49-F238E27FC236}">
                <a16:creationId xmlns:a16="http://schemas.microsoft.com/office/drawing/2014/main" id="{F9E3EE77-AD05-44E4-A4E5-2D5852E4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5718" name="Text Box 13">
            <a:extLst>
              <a:ext uri="{FF2B5EF4-FFF2-40B4-BE49-F238E27FC236}">
                <a16:creationId xmlns:a16="http://schemas.microsoft.com/office/drawing/2014/main" id="{0A052AF5-D513-495E-BCE1-44C4360A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D453B98-12D1-4DF8-B739-33DB0B6C2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/>
                <a:ea typeface="+mn-ea"/>
                <a:cs typeface="Simplified Arabic"/>
              </a:rPr>
              <a:t>اللّهُمَّ وَأَدْرِكْ بِنَا أَيَّامَهُ </a:t>
            </a:r>
            <a:r>
              <a:rPr lang="ar-SA" sz="8000" kern="1200">
                <a:latin typeface="Simplified Arabic"/>
                <a:ea typeface="+mn-ea"/>
                <a:cs typeface="Simplified Arabic"/>
              </a:rPr>
              <a:t>وَظُهُورَهُ وَقِيَامَهُ، </a:t>
            </a:r>
            <a:endParaRPr lang="ar-SA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E088EC-5DF4-4976-944E-50CE7AA1D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74751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b="1" kern="1200" dirty="0">
                <a:ea typeface="MS Mincho"/>
              </a:rPr>
              <a:t>O Allah: (please) make us causes for the coming of </a:t>
            </a:r>
            <a:r>
              <a:rPr lang="en-US" sz="3400" b="1" kern="1200" dirty="0" err="1">
                <a:ea typeface="MS Mincho"/>
              </a:rPr>
              <a:t>him,and</a:t>
            </a:r>
            <a:r>
              <a:rPr lang="en-US" sz="3400" b="1" kern="1200" dirty="0">
                <a:ea typeface="MS Mincho"/>
              </a:rPr>
              <a:t> causes for his advent and reappearance</a:t>
            </a:r>
            <a:endParaRPr lang="en-US" sz="3400" kern="1200" dirty="0">
              <a:ea typeface="MS Mincho"/>
              <a:cs typeface="+mn-lt"/>
            </a:endParaRPr>
          </a:p>
          <a:p>
            <a:pPr marL="342900" indent="-342900">
              <a:defRPr/>
            </a:pPr>
            <a:r>
              <a:rPr lang="en-US" sz="3400" kern="1200" err="1">
                <a:ea typeface="+mn-lt"/>
                <a:cs typeface="+mn-lt"/>
              </a:rPr>
              <a:t>اے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معبود</a:t>
            </a:r>
            <a:r>
              <a:rPr lang="en-US" sz="3400" kern="1200" dirty="0">
                <a:ea typeface="+mn-lt"/>
                <a:cs typeface="+mn-lt"/>
              </a:rPr>
              <a:t>!</a:t>
            </a:r>
            <a:r>
              <a:rPr lang="ar-SA" sz="3400" kern="1200" dirty="0">
                <a:ea typeface="+mn-lt"/>
                <a:cs typeface="+mn-lt"/>
              </a:rPr>
              <a:t> </a:t>
            </a:r>
            <a:r>
              <a:rPr lang="en-US" sz="3400" kern="1200" err="1">
                <a:ea typeface="+mn-lt"/>
                <a:cs typeface="+mn-lt"/>
              </a:rPr>
              <a:t>ہمیں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اس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کا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زمانہ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اس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کا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ظہور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اور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قیام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دیکھنا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نصیب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err="1">
                <a:ea typeface="+mn-lt"/>
                <a:cs typeface="+mn-lt"/>
              </a:rPr>
              <a:t>فرما</a:t>
            </a:r>
            <a:endParaRPr lang="en-US" sz="3400" err="1"/>
          </a:p>
        </p:txBody>
      </p:sp>
      <p:sp>
        <p:nvSpPr>
          <p:cNvPr id="116740" name="Subtitle 4">
            <a:extLst>
              <a:ext uri="{FF2B5EF4-FFF2-40B4-BE49-F238E27FC236}">
                <a16:creationId xmlns:a16="http://schemas.microsoft.com/office/drawing/2014/main" id="{D54276C1-2E64-4B42-A48A-98DA7FD23D64}"/>
              </a:ext>
            </a:extLst>
          </p:cNvPr>
          <p:cNvSpPr txBox="1">
            <a:spLocks/>
          </p:cNvSpPr>
          <p:nvPr/>
        </p:nvSpPr>
        <p:spPr bwMode="auto">
          <a:xfrm>
            <a:off x="232913" y="546770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it-IT" altLang="en-US" b="1" i="1" dirty="0" err="1">
                <a:latin typeface="Arial"/>
                <a:ea typeface="MS Mincho"/>
                <a:cs typeface="Arial"/>
              </a:rPr>
              <a:t>allahumma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adrik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bina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ayyamahu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zuhurahu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qiyamahu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</p:txBody>
      </p:sp>
      <p:sp>
        <p:nvSpPr>
          <p:cNvPr id="116741" name="Text Box 13">
            <a:extLst>
              <a:ext uri="{FF2B5EF4-FFF2-40B4-BE49-F238E27FC236}">
                <a16:creationId xmlns:a16="http://schemas.microsoft.com/office/drawing/2014/main" id="{0C760504-82CF-48D7-8377-E5C10CC6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6742" name="Text Box 13">
            <a:extLst>
              <a:ext uri="{FF2B5EF4-FFF2-40B4-BE49-F238E27FC236}">
                <a16:creationId xmlns:a16="http://schemas.microsoft.com/office/drawing/2014/main" id="{9CFC312E-8770-48E3-A0F7-D64858FB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985812F-F387-4DA1-BDE1-DD99A7AA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وَاجْعَلْنَا مِنْ أَنْصَارِهِ،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716A360-0486-40AF-AA9C-1ABA0A80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(please) include us with his supporters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مددگاروں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/>
          </a:p>
        </p:txBody>
      </p:sp>
      <p:sp>
        <p:nvSpPr>
          <p:cNvPr id="118788" name="Subtitle 4">
            <a:extLst>
              <a:ext uri="{FF2B5EF4-FFF2-40B4-BE49-F238E27FC236}">
                <a16:creationId xmlns:a16="http://schemas.microsoft.com/office/drawing/2014/main" id="{71C11EAD-0554-47E3-9D68-4BAD5B41D34C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>
                <a:ea typeface="MS Mincho" panose="02020609040205080304" pitchFamily="49" charset="-128"/>
              </a:rPr>
              <a:t>waj`alna min ansarihi</a:t>
            </a:r>
          </a:p>
        </p:txBody>
      </p:sp>
      <p:sp>
        <p:nvSpPr>
          <p:cNvPr id="118789" name="Text Box 13">
            <a:extLst>
              <a:ext uri="{FF2B5EF4-FFF2-40B4-BE49-F238E27FC236}">
                <a16:creationId xmlns:a16="http://schemas.microsoft.com/office/drawing/2014/main" id="{28E6B394-1592-4B56-913A-640907D8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8790" name="Text Box 13">
            <a:extLst>
              <a:ext uri="{FF2B5EF4-FFF2-40B4-BE49-F238E27FC236}">
                <a16:creationId xmlns:a16="http://schemas.microsoft.com/office/drawing/2014/main" id="{AD712A4F-AF8F-44E9-9370-EDDAEC27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6226366-80B5-4F8A-A075-02A2EA2AD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مَنْ لا تَخْفَى عَلَيْهِ خَوَاطِرُ الأَوْهَامِ وَتَصَرُّفُ الْخَطَرَاتِ،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EA7693C-2D20-4BAF-8B15-8D7E2D7E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 He from Whom neither the ideas of illusions nor the initiatives of delusions can be concealed;</a:t>
            </a:r>
          </a:p>
        </p:txBody>
      </p:sp>
      <p:sp>
        <p:nvSpPr>
          <p:cNvPr id="16388" name="Subtitle 4">
            <a:extLst>
              <a:ext uri="{FF2B5EF4-FFF2-40B4-BE49-F238E27FC236}">
                <a16:creationId xmlns:a16="http://schemas.microsoft.com/office/drawing/2014/main" id="{D3480833-AAE1-4E69-BAEF-5D42833B9C11}"/>
              </a:ext>
            </a:extLst>
          </p:cNvPr>
          <p:cNvSpPr txBox="1">
            <a:spLocks/>
          </p:cNvSpPr>
          <p:nvPr/>
        </p:nvSpPr>
        <p:spPr bwMode="auto">
          <a:xfrm>
            <a:off x="232914" y="4260011"/>
            <a:ext cx="8686800" cy="23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لوگوں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وہم</a:t>
            </a:r>
            <a:r>
              <a:rPr lang="it-IT" dirty="0">
                <a:latin typeface="Arial"/>
                <a:ea typeface="MS Mincho"/>
                <a:cs typeface="Arial"/>
              </a:rPr>
              <a:t> و </a:t>
            </a:r>
            <a:r>
              <a:rPr lang="it-IT" dirty="0" err="1">
                <a:latin typeface="Arial"/>
                <a:ea typeface="MS Mincho"/>
                <a:cs typeface="Arial"/>
              </a:rPr>
              <a:t>خیال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دلوں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گردش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اندیشے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بھی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پوشیدہ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نہیں</a:t>
            </a: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ya</a:t>
            </a:r>
            <a:r>
              <a:rPr lang="it-IT" b="1" i="1" dirty="0">
                <a:latin typeface="Arial"/>
                <a:ea typeface="MS Mincho"/>
                <a:cs typeface="Arial"/>
              </a:rPr>
              <a:t> man la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takhfa</a:t>
            </a:r>
            <a:r>
              <a:rPr lang="it-IT" b="1" i="1" dirty="0">
                <a:latin typeface="Arial"/>
                <a:ea typeface="MS Mincho"/>
                <a:cs typeface="Arial"/>
              </a:rPr>
              <a:t> 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alayhi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khawatiru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alawhami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tasarrfu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alkhatarati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16389" name="Text Box 13">
            <a:extLst>
              <a:ext uri="{FF2B5EF4-FFF2-40B4-BE49-F238E27FC236}">
                <a16:creationId xmlns:a16="http://schemas.microsoft.com/office/drawing/2014/main" id="{563E0D98-8EF9-48A6-91D6-1CDCB68CA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390" name="Text Box 13">
            <a:extLst>
              <a:ext uri="{FF2B5EF4-FFF2-40B4-BE49-F238E27FC236}">
                <a16:creationId xmlns:a16="http://schemas.microsoft.com/office/drawing/2014/main" id="{433C2AF4-0DB1-496D-95F9-608B263D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C9CABB7-F538-4995-996F-ACC4BD93A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وَاقْرِنْ ثأْرَنَا بِثَأْرِهِ،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5DBC427-D61A-4E40-8454-D7EC302F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join our vengeance to his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ہمارا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انتقام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کردے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19812" name="Subtitle 4">
            <a:extLst>
              <a:ext uri="{FF2B5EF4-FFF2-40B4-BE49-F238E27FC236}">
                <a16:creationId xmlns:a16="http://schemas.microsoft.com/office/drawing/2014/main" id="{4A662B10-F203-46E1-9093-7CA4DF75017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waqrin tha’rana bitha’rihi</a:t>
            </a:r>
          </a:p>
        </p:txBody>
      </p:sp>
      <p:sp>
        <p:nvSpPr>
          <p:cNvPr id="119813" name="Text Box 13">
            <a:extLst>
              <a:ext uri="{FF2B5EF4-FFF2-40B4-BE49-F238E27FC236}">
                <a16:creationId xmlns:a16="http://schemas.microsoft.com/office/drawing/2014/main" id="{B0CA0347-07E8-411D-88C2-A549255A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9814" name="Text Box 13">
            <a:extLst>
              <a:ext uri="{FF2B5EF4-FFF2-40B4-BE49-F238E27FC236}">
                <a16:creationId xmlns:a16="http://schemas.microsoft.com/office/drawing/2014/main" id="{CD34346E-D0CE-42E9-9844-CEA54702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23514A9-1548-431F-ACFD-0B5553942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وَاكْتُبْنَا فِي أَعْوَانِهِ وَخُلَصَائِهِ،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DCB8E90-070A-443A-88B1-8D4A2D991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decide us to be among his assistants and retinue.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اسکےمددگاروں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مخلصوں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لکھ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/>
          </a:p>
        </p:txBody>
      </p:sp>
      <p:sp>
        <p:nvSpPr>
          <p:cNvPr id="120836" name="Subtitle 4">
            <a:extLst>
              <a:ext uri="{FF2B5EF4-FFF2-40B4-BE49-F238E27FC236}">
                <a16:creationId xmlns:a16="http://schemas.microsoft.com/office/drawing/2014/main" id="{73C7E00B-F685-4859-8482-7FA626CE98CB}"/>
              </a:ext>
            </a:extLst>
          </p:cNvPr>
          <p:cNvSpPr txBox="1">
            <a:spLocks/>
          </p:cNvSpPr>
          <p:nvPr/>
        </p:nvSpPr>
        <p:spPr bwMode="auto">
          <a:xfrm>
            <a:off x="261668" y="536706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waktubna fi a`wanihi wa khulasa’ihi</a:t>
            </a:r>
          </a:p>
        </p:txBody>
      </p:sp>
      <p:sp>
        <p:nvSpPr>
          <p:cNvPr id="120837" name="Text Box 13">
            <a:extLst>
              <a:ext uri="{FF2B5EF4-FFF2-40B4-BE49-F238E27FC236}">
                <a16:creationId xmlns:a16="http://schemas.microsoft.com/office/drawing/2014/main" id="{FEA67E48-573E-4A6F-A0A2-211AE60D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0838" name="Text Box 13">
            <a:extLst>
              <a:ext uri="{FF2B5EF4-FFF2-40B4-BE49-F238E27FC236}">
                <a16:creationId xmlns:a16="http://schemas.microsoft.com/office/drawing/2014/main" id="{BA2A47CB-E386-476F-959C-9F178FFB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68FAAB2-5ECB-419C-B31B-42B0D09F8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وَأَحْيِنَا فِي دَوْلَتِهِ نَاعِمِينَ،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09FE39D-F669-47A5-BBD3-2338685AC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live in bliss in his reign,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حکومت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زندگی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نعمت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endParaRPr lang="en-US" dirty="0" err="1"/>
          </a:p>
        </p:txBody>
      </p:sp>
      <p:sp>
        <p:nvSpPr>
          <p:cNvPr id="121860" name="Subtitle 4">
            <a:extLst>
              <a:ext uri="{FF2B5EF4-FFF2-40B4-BE49-F238E27FC236}">
                <a16:creationId xmlns:a16="http://schemas.microsoft.com/office/drawing/2014/main" id="{B9F4F207-40FE-47E6-A81C-F2D31E1D091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ahiinafi dawlatihi na`imina</a:t>
            </a:r>
          </a:p>
        </p:txBody>
      </p:sp>
      <p:sp>
        <p:nvSpPr>
          <p:cNvPr id="121861" name="Text Box 13">
            <a:extLst>
              <a:ext uri="{FF2B5EF4-FFF2-40B4-BE49-F238E27FC236}">
                <a16:creationId xmlns:a16="http://schemas.microsoft.com/office/drawing/2014/main" id="{30810E96-0778-46DB-9FBE-F9807E54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1862" name="Text Box 13">
            <a:extLst>
              <a:ext uri="{FF2B5EF4-FFF2-40B4-BE49-F238E27FC236}">
                <a16:creationId xmlns:a16="http://schemas.microsoft.com/office/drawing/2014/main" id="{F6019722-97F7-4C2B-AB57-C669B83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8642DDE-3E96-4965-BEA9-799F0FFD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وَبِصُحْبَتِهِ غَانِمِينَ،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7B808F1-5BCE-4928-9A80-026062B23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win the ecstasy of his companionship,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صحبت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بہرہ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یاب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22884" name="Subtitle 4">
            <a:extLst>
              <a:ext uri="{FF2B5EF4-FFF2-40B4-BE49-F238E27FC236}">
                <a16:creationId xmlns:a16="http://schemas.microsoft.com/office/drawing/2014/main" id="{4E578D9A-4D02-4898-88D4-9C1DC4215823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bisuhbatihi ghanimina</a:t>
            </a:r>
          </a:p>
        </p:txBody>
      </p:sp>
      <p:sp>
        <p:nvSpPr>
          <p:cNvPr id="122885" name="Text Box 13">
            <a:extLst>
              <a:ext uri="{FF2B5EF4-FFF2-40B4-BE49-F238E27FC236}">
                <a16:creationId xmlns:a16="http://schemas.microsoft.com/office/drawing/2014/main" id="{EFE2167A-5A61-462E-A045-54DFEE22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2886" name="Text Box 13">
            <a:extLst>
              <a:ext uri="{FF2B5EF4-FFF2-40B4-BE49-F238E27FC236}">
                <a16:creationId xmlns:a16="http://schemas.microsoft.com/office/drawing/2014/main" id="{85032C4B-5537-40F0-8A5C-122B344B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5CDEE7E-E716-46D1-9CCC-5CD6C4E80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وَبِحَقِّهِ قَائِمِينَ،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005E118-255B-4FC3-8E68-DCBBC064D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of those who carry out our duty toward him,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اسکے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قیام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کرنیوالے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sz="3600" kern="1200" dirty="0"/>
          </a:p>
        </p:txBody>
      </p:sp>
      <p:sp>
        <p:nvSpPr>
          <p:cNvPr id="123908" name="Subtitle 4">
            <a:extLst>
              <a:ext uri="{FF2B5EF4-FFF2-40B4-BE49-F238E27FC236}">
                <a16:creationId xmlns:a16="http://schemas.microsoft.com/office/drawing/2014/main" id="{7E077365-AE6E-4D60-AD11-347758130329}"/>
              </a:ext>
            </a:extLst>
          </p:cNvPr>
          <p:cNvSpPr txBox="1">
            <a:spLocks/>
          </p:cNvSpPr>
          <p:nvPr/>
        </p:nvSpPr>
        <p:spPr bwMode="auto">
          <a:xfrm>
            <a:off x="304800" y="561148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bihaqqhi qa’imina</a:t>
            </a:r>
          </a:p>
        </p:txBody>
      </p:sp>
      <p:sp>
        <p:nvSpPr>
          <p:cNvPr id="123909" name="Text Box 13">
            <a:extLst>
              <a:ext uri="{FF2B5EF4-FFF2-40B4-BE49-F238E27FC236}">
                <a16:creationId xmlns:a16="http://schemas.microsoft.com/office/drawing/2014/main" id="{DA693D03-0C2A-4927-8A5A-8EDB74E9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3910" name="Text Box 13">
            <a:extLst>
              <a:ext uri="{FF2B5EF4-FFF2-40B4-BE49-F238E27FC236}">
                <a16:creationId xmlns:a16="http://schemas.microsoft.com/office/drawing/2014/main" id="{09B56731-3A0C-40C4-8940-25229388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44DE6AE-570D-46F9-87BC-AF375B928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وَمِنَ السُّوءِ سَالِمِينَ،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28C4C59-8D7B-461E-8F99-D6B7D447C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save us from evil.</a:t>
            </a:r>
          </a:p>
          <a:p>
            <a:pPr>
              <a:defRPr/>
            </a:pPr>
            <a:r>
              <a:rPr lang="en-US" sz="3600" kern="1200" dirty="0" err="1">
                <a:ea typeface="MS Mincho"/>
              </a:rPr>
              <a:t>اور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برائی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سے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محفوظ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رہنے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کی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توفیق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دے</a:t>
            </a:r>
            <a:endParaRPr lang="en-US" sz="3600" kern="1200" dirty="0" err="1">
              <a:ea typeface="MS Mincho"/>
              <a:cs typeface="+mn-lt"/>
            </a:endParaRPr>
          </a:p>
          <a:p>
            <a:pPr marL="342900" indent="-342900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4932" name="Subtitle 4">
            <a:extLst>
              <a:ext uri="{FF2B5EF4-FFF2-40B4-BE49-F238E27FC236}">
                <a16:creationId xmlns:a16="http://schemas.microsoft.com/office/drawing/2014/main" id="{897DB123-1D2A-48F8-904F-F3E0AB1CF16D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mina alssu‘I salimina</a:t>
            </a:r>
          </a:p>
        </p:txBody>
      </p:sp>
      <p:sp>
        <p:nvSpPr>
          <p:cNvPr id="124933" name="Text Box 13">
            <a:extLst>
              <a:ext uri="{FF2B5EF4-FFF2-40B4-BE49-F238E27FC236}">
                <a16:creationId xmlns:a16="http://schemas.microsoft.com/office/drawing/2014/main" id="{5B80AE35-2C56-47F7-9746-F9879B44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4934" name="Text Box 13">
            <a:extLst>
              <a:ext uri="{FF2B5EF4-FFF2-40B4-BE49-F238E27FC236}">
                <a16:creationId xmlns:a16="http://schemas.microsoft.com/office/drawing/2014/main" id="{059F8DBB-BC12-4A22-95B0-4616E716F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5DE7066-EC40-4B3A-B318-64BF4ACC7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أَرْحَمَ الرَّاحِمِينَ،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7610E25-9D4A-4D8D-A358-DBB585A2B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most Merciful of all those who show mercy.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زیادہ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25956" name="Subtitle 4">
            <a:extLst>
              <a:ext uri="{FF2B5EF4-FFF2-40B4-BE49-F238E27FC236}">
                <a16:creationId xmlns:a16="http://schemas.microsoft.com/office/drawing/2014/main" id="{CC457270-BFE0-41D8-A446-5F2419419256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yaarhama alrrahimina</a:t>
            </a:r>
          </a:p>
        </p:txBody>
      </p:sp>
      <p:sp>
        <p:nvSpPr>
          <p:cNvPr id="125957" name="Text Box 13">
            <a:extLst>
              <a:ext uri="{FF2B5EF4-FFF2-40B4-BE49-F238E27FC236}">
                <a16:creationId xmlns:a16="http://schemas.microsoft.com/office/drawing/2014/main" id="{C0835B0B-705A-44FB-B701-0D24B87D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5958" name="Text Box 13">
            <a:extLst>
              <a:ext uri="{FF2B5EF4-FFF2-40B4-BE49-F238E27FC236}">
                <a16:creationId xmlns:a16="http://schemas.microsoft.com/office/drawing/2014/main" id="{6DC83411-99E2-460F-8289-D7A245C8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C59BE9B-025B-4F53-A903-DC8CED27F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وَالْحَمْدُ لِلّهِ رَبِّ الْعَالَمِينَ،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265C509-FA2D-4D5F-9FC0-BDE1E38E0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Allah, Lord of the worlds.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کیلئے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جہانوں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پروردگار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26980" name="Subtitle 4">
            <a:extLst>
              <a:ext uri="{FF2B5EF4-FFF2-40B4-BE49-F238E27FC236}">
                <a16:creationId xmlns:a16="http://schemas.microsoft.com/office/drawing/2014/main" id="{6704A061-CB05-4BA9-932A-468AD2B7533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walhamdu lillahi rabbi al`alamina</a:t>
            </a:r>
          </a:p>
        </p:txBody>
      </p:sp>
      <p:sp>
        <p:nvSpPr>
          <p:cNvPr id="126981" name="Text Box 13">
            <a:extLst>
              <a:ext uri="{FF2B5EF4-FFF2-40B4-BE49-F238E27FC236}">
                <a16:creationId xmlns:a16="http://schemas.microsoft.com/office/drawing/2014/main" id="{16C90353-CF2E-43DC-AC98-BD5EDD70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6982" name="Text Box 13">
            <a:extLst>
              <a:ext uri="{FF2B5EF4-FFF2-40B4-BE49-F238E27FC236}">
                <a16:creationId xmlns:a16="http://schemas.microsoft.com/office/drawing/2014/main" id="{19FEC491-1DD2-4780-A8DA-4640B217C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88002EF-04C2-4AD1-8CE2-7E4065E22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وَصَلَوَاتُهُ عَلَى سَيِّدِنَا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C418BE6-5DAF-41BB-BD85-4E2C9044E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His blessings be upon our master, Muhammad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سردار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endParaRPr lang="en-US" dirty="0" err="1"/>
          </a:p>
        </p:txBody>
      </p:sp>
      <p:sp>
        <p:nvSpPr>
          <p:cNvPr id="128004" name="Subtitle 4">
            <a:extLst>
              <a:ext uri="{FF2B5EF4-FFF2-40B4-BE49-F238E27FC236}">
                <a16:creationId xmlns:a16="http://schemas.microsoft.com/office/drawing/2014/main" id="{FB74FCB5-C633-40F8-9B7F-0AF241C8BA5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salawatuhu `alasayydinamuhammadin</a:t>
            </a:r>
          </a:p>
        </p:txBody>
      </p:sp>
      <p:sp>
        <p:nvSpPr>
          <p:cNvPr id="128005" name="Text Box 13">
            <a:extLst>
              <a:ext uri="{FF2B5EF4-FFF2-40B4-BE49-F238E27FC236}">
                <a16:creationId xmlns:a16="http://schemas.microsoft.com/office/drawing/2014/main" id="{37ACD9ED-7239-4565-821A-54824E6E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8006" name="Text Box 13">
            <a:extLst>
              <a:ext uri="{FF2B5EF4-FFF2-40B4-BE49-F238E27FC236}">
                <a16:creationId xmlns:a16="http://schemas.microsoft.com/office/drawing/2014/main" id="{BD0C1253-448A-408D-B8A0-C6E037D5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9D2AF77-0ABC-4CFE-85A7-33535E98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خَاتَمِ النَّبِيِّينَ وَالْمُرْسَلِينَ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49A38DD-EFC3-4F7C-9A28-F3FDE6BB8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seal of the Prophets and the Messengers,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نبیوں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رسولوں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خاتم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29028" name="Subtitle 4">
            <a:extLst>
              <a:ext uri="{FF2B5EF4-FFF2-40B4-BE49-F238E27FC236}">
                <a16:creationId xmlns:a16="http://schemas.microsoft.com/office/drawing/2014/main" id="{14FF69A4-0BB6-4FBD-BD52-1056F81DC446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khatami alnnabiyyina wal-mursalina</a:t>
            </a:r>
          </a:p>
        </p:txBody>
      </p:sp>
      <p:sp>
        <p:nvSpPr>
          <p:cNvPr id="129029" name="Text Box 13">
            <a:extLst>
              <a:ext uri="{FF2B5EF4-FFF2-40B4-BE49-F238E27FC236}">
                <a16:creationId xmlns:a16="http://schemas.microsoft.com/office/drawing/2014/main" id="{8969213F-305B-4031-8E60-779D56AC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9030" name="Text Box 13">
            <a:extLst>
              <a:ext uri="{FF2B5EF4-FFF2-40B4-BE49-F238E27FC236}">
                <a16:creationId xmlns:a16="http://schemas.microsoft.com/office/drawing/2014/main" id="{C1282825-58CB-42B5-AFBC-7BF65F12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652741E-2D9C-4CF1-AAA2-89CBB6037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يَارَبَّ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الْخَلائِقِ وَالْبَرِيَّاتِ،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641A7AE-CCAB-424B-8BDF-DFE0C8203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Lord of creatures and beings;</a:t>
            </a:r>
          </a:p>
        </p:txBody>
      </p:sp>
      <p:sp>
        <p:nvSpPr>
          <p:cNvPr id="17412" name="Subtitle 4">
            <a:extLst>
              <a:ext uri="{FF2B5EF4-FFF2-40B4-BE49-F238E27FC236}">
                <a16:creationId xmlns:a16="http://schemas.microsoft.com/office/drawing/2014/main" id="{CB4C90E2-CCAD-453D-B527-81140D5D8219}"/>
              </a:ext>
            </a:extLst>
          </p:cNvPr>
          <p:cNvSpPr txBox="1">
            <a:spLocks/>
          </p:cNvSpPr>
          <p:nvPr/>
        </p:nvSpPr>
        <p:spPr bwMode="auto">
          <a:xfrm>
            <a:off x="304800" y="2290313"/>
            <a:ext cx="8686800" cy="41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مخلوقات</a:t>
            </a:r>
            <a:r>
              <a:rPr lang="it-IT" dirty="0">
                <a:latin typeface="Arial"/>
                <a:ea typeface="MS Mincho"/>
                <a:cs typeface="Arial"/>
              </a:rPr>
              <a:t> و </a:t>
            </a:r>
            <a:r>
              <a:rPr lang="it-IT" dirty="0" err="1">
                <a:latin typeface="Arial"/>
                <a:ea typeface="MS Mincho"/>
                <a:cs typeface="Arial"/>
              </a:rPr>
              <a:t>موجودات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پروردگار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ya</a:t>
            </a:r>
            <a:r>
              <a:rPr lang="it-IT" b="1" i="1" dirty="0">
                <a:latin typeface="Arial"/>
                <a:ea typeface="MS Mincho"/>
                <a:cs typeface="Arial"/>
              </a:rPr>
              <a:t> rabbi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alkhala’iqi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wal-bariyyati</a:t>
            </a:r>
            <a:endParaRPr lang="it-IT" dirty="0" err="1"/>
          </a:p>
        </p:txBody>
      </p:sp>
      <p:sp>
        <p:nvSpPr>
          <p:cNvPr id="17413" name="Text Box 13">
            <a:extLst>
              <a:ext uri="{FF2B5EF4-FFF2-40B4-BE49-F238E27FC236}">
                <a16:creationId xmlns:a16="http://schemas.microsoft.com/office/drawing/2014/main" id="{6A338DB2-2610-4684-A809-F4D6C612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414" name="Text Box 13">
            <a:extLst>
              <a:ext uri="{FF2B5EF4-FFF2-40B4-BE49-F238E27FC236}">
                <a16:creationId xmlns:a16="http://schemas.microsoft.com/office/drawing/2014/main" id="{15E801EB-081B-4114-BC09-F90F5A38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90B76EE-E580-4943-BF88-B53BC0E9E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وَعَلَى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أَهْلِبَيْتِهِ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الصَّادِقِينَ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D7299A4-B870-43E2-B81C-EE3055E98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upon his Household, the veracious,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اہل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حال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بولنے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30052" name="Subtitle 4">
            <a:extLst>
              <a:ext uri="{FF2B5EF4-FFF2-40B4-BE49-F238E27FC236}">
                <a16:creationId xmlns:a16="http://schemas.microsoft.com/office/drawing/2014/main" id="{913B5895-C1AF-4643-85A5-6835A9351AF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`alaahli baytihi alssadiqina</a:t>
            </a:r>
          </a:p>
        </p:txBody>
      </p:sp>
      <p:sp>
        <p:nvSpPr>
          <p:cNvPr id="130053" name="Text Box 13">
            <a:extLst>
              <a:ext uri="{FF2B5EF4-FFF2-40B4-BE49-F238E27FC236}">
                <a16:creationId xmlns:a16="http://schemas.microsoft.com/office/drawing/2014/main" id="{159A5018-7434-4526-8C76-39A81728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0054" name="Text Box 13">
            <a:extLst>
              <a:ext uri="{FF2B5EF4-FFF2-40B4-BE49-F238E27FC236}">
                <a16:creationId xmlns:a16="http://schemas.microsoft.com/office/drawing/2014/main" id="{C4B5B904-F6B3-4B80-9F01-D882FBF62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825DDC2-E72C-4B61-A5BB-1B2959DB4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وَعِتْرَتِهِ النَّاطِقِينَ،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E6B47D5-90C6-43B5-8B09-4A6670EE7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his offspring, the spokespersons of the truth,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اہل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خاندان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ترجمان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31076" name="Subtitle 4">
            <a:extLst>
              <a:ext uri="{FF2B5EF4-FFF2-40B4-BE49-F238E27FC236}">
                <a16:creationId xmlns:a16="http://schemas.microsoft.com/office/drawing/2014/main" id="{2C81F0FF-7E35-4D65-B3A3-AD06EC91F50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`itratihi alnnatiqina</a:t>
            </a:r>
          </a:p>
        </p:txBody>
      </p:sp>
      <p:sp>
        <p:nvSpPr>
          <p:cNvPr id="131077" name="Text Box 13">
            <a:extLst>
              <a:ext uri="{FF2B5EF4-FFF2-40B4-BE49-F238E27FC236}">
                <a16:creationId xmlns:a16="http://schemas.microsoft.com/office/drawing/2014/main" id="{092A95AB-658A-4B1E-9A2C-37F17FC8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1078" name="Text Box 13">
            <a:extLst>
              <a:ext uri="{FF2B5EF4-FFF2-40B4-BE49-F238E27FC236}">
                <a16:creationId xmlns:a16="http://schemas.microsoft.com/office/drawing/2014/main" id="{3A91AAAD-974B-446C-98CB-8E224398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82A3C1A-5F98-4C10-AC20-5CE1B5820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وَالْعَنْ جَمِيعَ الظَّالِمِينَ،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6014AD6-6CB4-490C-9760-83CD103F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withhold blessings from all the wrongdoers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لعنت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کرتمام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ظلم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endParaRPr lang="en-US" dirty="0" err="1"/>
          </a:p>
        </p:txBody>
      </p:sp>
      <p:sp>
        <p:nvSpPr>
          <p:cNvPr id="132100" name="Subtitle 4">
            <a:extLst>
              <a:ext uri="{FF2B5EF4-FFF2-40B4-BE49-F238E27FC236}">
                <a16:creationId xmlns:a16="http://schemas.microsoft.com/office/drawing/2014/main" id="{BEFD14D7-B9B4-4CC5-AD98-88DF99D3A35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wal-`an jami`a alzzalimina</a:t>
            </a:r>
          </a:p>
        </p:txBody>
      </p:sp>
      <p:sp>
        <p:nvSpPr>
          <p:cNvPr id="132101" name="Text Box 13">
            <a:extLst>
              <a:ext uri="{FF2B5EF4-FFF2-40B4-BE49-F238E27FC236}">
                <a16:creationId xmlns:a16="http://schemas.microsoft.com/office/drawing/2014/main" id="{61B2E0E4-C593-4D89-823C-4C5F8944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2102" name="Text Box 13">
            <a:extLst>
              <a:ext uri="{FF2B5EF4-FFF2-40B4-BE49-F238E27FC236}">
                <a16:creationId xmlns:a16="http://schemas.microsoft.com/office/drawing/2014/main" id="{EDDB4B2B-EF95-4FEF-AA6D-9ADFD126C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15DA7F7-AEE9-4746-B104-A142C3C7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وَاحْكُمْ بَيْنَنَا وَبَيْنَهُمْ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8D597FD-149C-4F0A-8137-F885BC4EA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judge between them and us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فیصلہ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درمیان</a:t>
            </a:r>
            <a:endParaRPr lang="en-US" dirty="0" err="1"/>
          </a:p>
        </p:txBody>
      </p:sp>
      <p:sp>
        <p:nvSpPr>
          <p:cNvPr id="133124" name="Subtitle 4">
            <a:extLst>
              <a:ext uri="{FF2B5EF4-FFF2-40B4-BE49-F238E27FC236}">
                <a16:creationId xmlns:a16="http://schemas.microsoft.com/office/drawing/2014/main" id="{6CD0F010-D792-497D-B430-C2F5698CA42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wahkum baynanawa baynahum</a:t>
            </a:r>
          </a:p>
        </p:txBody>
      </p:sp>
      <p:sp>
        <p:nvSpPr>
          <p:cNvPr id="133125" name="Text Box 13">
            <a:extLst>
              <a:ext uri="{FF2B5EF4-FFF2-40B4-BE49-F238E27FC236}">
                <a16:creationId xmlns:a16="http://schemas.microsoft.com/office/drawing/2014/main" id="{8BE08E01-1C1C-464B-8A9B-6B6B899E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3126" name="Text Box 13">
            <a:extLst>
              <a:ext uri="{FF2B5EF4-FFF2-40B4-BE49-F238E27FC236}">
                <a16:creationId xmlns:a16="http://schemas.microsoft.com/office/drawing/2014/main" id="{117AC289-9E2A-43C2-ADC1-C2E5FA9CB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5014F26-C041-4080-A028-941422864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يَاأَحْكَمَ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الْحَاكِمِينَ.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3083A83-E31F-4D35-82B0-8A6F42CA7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Most Just of all judges.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بڑھ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فیصلہ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۔</a:t>
            </a:r>
            <a:endParaRPr lang="en-US" dirty="0"/>
          </a:p>
        </p:txBody>
      </p:sp>
      <p:sp>
        <p:nvSpPr>
          <p:cNvPr id="134148" name="Subtitle 4">
            <a:extLst>
              <a:ext uri="{FF2B5EF4-FFF2-40B4-BE49-F238E27FC236}">
                <a16:creationId xmlns:a16="http://schemas.microsoft.com/office/drawing/2014/main" id="{B1169C7E-2FEC-4309-99D7-4182689059F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ahkama alhakimina</a:t>
            </a:r>
          </a:p>
        </p:txBody>
      </p:sp>
      <p:sp>
        <p:nvSpPr>
          <p:cNvPr id="134149" name="Text Box 13">
            <a:extLst>
              <a:ext uri="{FF2B5EF4-FFF2-40B4-BE49-F238E27FC236}">
                <a16:creationId xmlns:a16="http://schemas.microsoft.com/office/drawing/2014/main" id="{A7C78EF8-CF47-4BF9-9BDB-11952FD1B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4150" name="Text Box 13">
            <a:extLst>
              <a:ext uri="{FF2B5EF4-FFF2-40B4-BE49-F238E27FC236}">
                <a16:creationId xmlns:a16="http://schemas.microsoft.com/office/drawing/2014/main" id="{0942B527-2E9B-4F7D-9345-7E1BF6DB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0BD5B69-2D76-4390-B053-C9A0B52BD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90FEC7E-2111-4BAF-9E6B-F028BE711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35172" name="Subtitle 4">
            <a:extLst>
              <a:ext uri="{FF2B5EF4-FFF2-40B4-BE49-F238E27FC236}">
                <a16:creationId xmlns:a16="http://schemas.microsoft.com/office/drawing/2014/main" id="{85635F80-B676-4538-8B91-81722141BE3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35173" name="Text Box 13">
            <a:extLst>
              <a:ext uri="{FF2B5EF4-FFF2-40B4-BE49-F238E27FC236}">
                <a16:creationId xmlns:a16="http://schemas.microsoft.com/office/drawing/2014/main" id="{505D2EA5-84E6-4B1A-BDA2-C15325960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5174" name="Text Box 13">
            <a:extLst>
              <a:ext uri="{FF2B5EF4-FFF2-40B4-BE49-F238E27FC236}">
                <a16:creationId xmlns:a16="http://schemas.microsoft.com/office/drawing/2014/main" id="{3BC06E04-020B-4C35-9453-0CBC87D0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3">
            <a:extLst>
              <a:ext uri="{FF2B5EF4-FFF2-40B4-BE49-F238E27FC236}">
                <a16:creationId xmlns:a16="http://schemas.microsoft.com/office/drawing/2014/main" id="{8AF90E7D-236A-46C9-AFB5-D68A8672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6195" name="Text Box 13">
            <a:extLst>
              <a:ext uri="{FF2B5EF4-FFF2-40B4-BE49-F238E27FC236}">
                <a16:creationId xmlns:a16="http://schemas.microsoft.com/office/drawing/2014/main" id="{D208C855-BC5B-42CD-A5B2-E275212D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136196" name="AutoShape 2">
            <a:extLst>
              <a:ext uri="{FF2B5EF4-FFF2-40B4-BE49-F238E27FC236}">
                <a16:creationId xmlns:a16="http://schemas.microsoft.com/office/drawing/2014/main" id="{071DA0D5-3FB6-4D15-ADE8-72AA491C5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8E1741B9-4236-401C-9BFC-42089F1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Short Du’a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166)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EFCF1D2-4D60-4141-9F62-A5AB70BB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أَنْتَ الْحَيُّ الْقَيُّومُ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9588241-0360-4B0E-A206-32FA1BC92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allahumma anta alhayyu alqayyumu</a:t>
            </a:r>
          </a:p>
        </p:txBody>
      </p:sp>
    </p:spTree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F7FC4B2-739D-4AD9-9929-15491B3D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C03E390-BB25-4DD6-AFC2-FCD8790FF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137220" name="Subtitle 4">
            <a:extLst>
              <a:ext uri="{FF2B5EF4-FFF2-40B4-BE49-F238E27FC236}">
                <a16:creationId xmlns:a16="http://schemas.microsoft.com/office/drawing/2014/main" id="{11824F6F-44F2-44CB-8CF4-996CBCCB94E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137221" name="Text Box 13">
            <a:extLst>
              <a:ext uri="{FF2B5EF4-FFF2-40B4-BE49-F238E27FC236}">
                <a16:creationId xmlns:a16="http://schemas.microsoft.com/office/drawing/2014/main" id="{C8DCB7BA-3AA3-4392-BE5F-D039C8DE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7222" name="Text Box 13">
            <a:extLst>
              <a:ext uri="{FF2B5EF4-FFF2-40B4-BE49-F238E27FC236}">
                <a16:creationId xmlns:a16="http://schemas.microsoft.com/office/drawing/2014/main" id="{1BF0A492-2DA4-4E0B-A7C5-26E51D9B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896834A-0866-4C72-9BC9-1D9E4516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998526B-2734-44A8-A210-2AEE3FBB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38244" name="Subtitle 4">
            <a:extLst>
              <a:ext uri="{FF2B5EF4-FFF2-40B4-BE49-F238E27FC236}">
                <a16:creationId xmlns:a16="http://schemas.microsoft.com/office/drawing/2014/main" id="{221516A6-ACC7-416B-9C20-94D1BA93355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38245" name="Text Box 13">
            <a:extLst>
              <a:ext uri="{FF2B5EF4-FFF2-40B4-BE49-F238E27FC236}">
                <a16:creationId xmlns:a16="http://schemas.microsoft.com/office/drawing/2014/main" id="{1A2D5820-0656-4EC8-9D8B-57240B5F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8246" name="Text Box 13">
            <a:extLst>
              <a:ext uri="{FF2B5EF4-FFF2-40B4-BE49-F238E27FC236}">
                <a16:creationId xmlns:a16="http://schemas.microsoft.com/office/drawing/2014/main" id="{BBA073F4-05AC-4323-B434-3696A43D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0675BC1-B057-47BE-A30F-C8E0C85D8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أَنْتَ الْحَيُّ الْقَيُّومُ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DC560B9-ABCC-482C-B804-4DA179B95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You are verily the Ever-living, the Self-Subsisting,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زندہ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وپائندہ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بلندتر</a:t>
            </a:r>
            <a:r>
              <a:rPr lang="en-US" sz="3600" kern="1200" dirty="0">
                <a:ea typeface="+mn-lt"/>
                <a:cs typeface="+mn-lt"/>
              </a:rPr>
              <a:t>،</a:t>
            </a:r>
            <a:endParaRPr lang="en-US" dirty="0"/>
          </a:p>
        </p:txBody>
      </p:sp>
      <p:sp>
        <p:nvSpPr>
          <p:cNvPr id="139268" name="Subtitle 4">
            <a:extLst>
              <a:ext uri="{FF2B5EF4-FFF2-40B4-BE49-F238E27FC236}">
                <a16:creationId xmlns:a16="http://schemas.microsoft.com/office/drawing/2014/main" id="{5BC7CE91-E3EC-46BE-92C4-7E96ACA48F4A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anta alhayyu alqayyumu</a:t>
            </a:r>
          </a:p>
        </p:txBody>
      </p:sp>
      <p:sp>
        <p:nvSpPr>
          <p:cNvPr id="139269" name="Text Box 13">
            <a:extLst>
              <a:ext uri="{FF2B5EF4-FFF2-40B4-BE49-F238E27FC236}">
                <a16:creationId xmlns:a16="http://schemas.microsoft.com/office/drawing/2014/main" id="{008A5E10-64C8-4D3E-9149-2E10F763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9270" name="Text Box 13">
            <a:extLst>
              <a:ext uri="{FF2B5EF4-FFF2-40B4-BE49-F238E27FC236}">
                <a16:creationId xmlns:a16="http://schemas.microsoft.com/office/drawing/2014/main" id="{040AFA74-C6D5-4195-B526-E66313A9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13F5AA7-8175-4283-952D-57407B5DF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مَنْ بِيَدِهِ مَلَكُوتُ الأَرَضِينَ وَالسَّمَاوَاتِ،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4667C45-EE2E-4DDF-9CFB-FCF65DE6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grasps the kingdoms of the earth and the heavens;</a:t>
            </a:r>
          </a:p>
        </p:txBody>
      </p:sp>
      <p:sp>
        <p:nvSpPr>
          <p:cNvPr id="18436" name="Subtitle 4">
            <a:extLst>
              <a:ext uri="{FF2B5EF4-FFF2-40B4-BE49-F238E27FC236}">
                <a16:creationId xmlns:a16="http://schemas.microsoft.com/office/drawing/2014/main" id="{7B27C356-990A-4396-8982-7619D8AC5E89}"/>
              </a:ext>
            </a:extLst>
          </p:cNvPr>
          <p:cNvSpPr txBox="1">
            <a:spLocks/>
          </p:cNvSpPr>
          <p:nvPr/>
        </p:nvSpPr>
        <p:spPr bwMode="auto">
          <a:xfrm>
            <a:off x="228600" y="3962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ذات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زمینوں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آسمانوں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ar-SA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حکمرانی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قبضہ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قدرت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ya</a:t>
            </a:r>
            <a:r>
              <a:rPr lang="it-IT" b="1" i="1" dirty="0">
                <a:latin typeface="Arial"/>
                <a:ea typeface="MS Mincho"/>
                <a:cs typeface="Arial"/>
              </a:rPr>
              <a:t> man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biyadihi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malakutu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alaradina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wal-ssamawati</a:t>
            </a:r>
            <a:endParaRPr lang="en-US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18437" name="Text Box 13">
            <a:extLst>
              <a:ext uri="{FF2B5EF4-FFF2-40B4-BE49-F238E27FC236}">
                <a16:creationId xmlns:a16="http://schemas.microsoft.com/office/drawing/2014/main" id="{E891F43B-7B1D-4B63-AB23-75F07A45A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438" name="Text Box 13">
            <a:extLst>
              <a:ext uri="{FF2B5EF4-FFF2-40B4-BE49-F238E27FC236}">
                <a16:creationId xmlns:a16="http://schemas.microsoft.com/office/drawing/2014/main" id="{3B30E473-0E0D-42DF-84D6-5B51816F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3EAA7B5-CBE0-4B06-80EC-DC02FB25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الْعَلِيُّ الْعَظِيمُ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4C6A0E6-4FDA-4FBC-BF13-E4159BFE4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Most High, the All-great,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بلندتر</a:t>
            </a:r>
            <a:endParaRPr lang="en-US" sz="3600" kern="1200" dirty="0" err="1"/>
          </a:p>
        </p:txBody>
      </p:sp>
      <p:sp>
        <p:nvSpPr>
          <p:cNvPr id="140292" name="Subtitle 4">
            <a:extLst>
              <a:ext uri="{FF2B5EF4-FFF2-40B4-BE49-F238E27FC236}">
                <a16:creationId xmlns:a16="http://schemas.microsoft.com/office/drawing/2014/main" id="{07642733-18C5-4520-8FF5-A17EEB8AB9BA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al`aliyyu al`azimu</a:t>
            </a:r>
          </a:p>
        </p:txBody>
      </p:sp>
      <p:sp>
        <p:nvSpPr>
          <p:cNvPr id="140293" name="Text Box 13">
            <a:extLst>
              <a:ext uri="{FF2B5EF4-FFF2-40B4-BE49-F238E27FC236}">
                <a16:creationId xmlns:a16="http://schemas.microsoft.com/office/drawing/2014/main" id="{0A5B834E-E151-4CE4-883D-CC40EC5C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0294" name="Text Box 13">
            <a:extLst>
              <a:ext uri="{FF2B5EF4-FFF2-40B4-BE49-F238E27FC236}">
                <a16:creationId xmlns:a16="http://schemas.microsoft.com/office/drawing/2014/main" id="{D4A6A53E-725A-4E40-BF9B-6963DA87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4488E26-C782-4944-82DB-22FDA32D2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الْخَالِقُ الرَّازِقُ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78D2C98-964C-4E92-AB52-D37432544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Creator, the Sustainer,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بزرگتر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خلق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endParaRPr lang="en-US" dirty="0" err="1"/>
          </a:p>
        </p:txBody>
      </p:sp>
      <p:sp>
        <p:nvSpPr>
          <p:cNvPr id="141316" name="Subtitle 4">
            <a:extLst>
              <a:ext uri="{FF2B5EF4-FFF2-40B4-BE49-F238E27FC236}">
                <a16:creationId xmlns:a16="http://schemas.microsoft.com/office/drawing/2014/main" id="{5DB5E69B-C2E7-480C-9789-E4A704136A7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alkhaliqu alrraziqu</a:t>
            </a:r>
          </a:p>
        </p:txBody>
      </p:sp>
      <p:sp>
        <p:nvSpPr>
          <p:cNvPr id="141317" name="Text Box 13">
            <a:extLst>
              <a:ext uri="{FF2B5EF4-FFF2-40B4-BE49-F238E27FC236}">
                <a16:creationId xmlns:a16="http://schemas.microsoft.com/office/drawing/2014/main" id="{403F8088-7269-4AD8-BDD1-430A8F3F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1318" name="Text Box 13">
            <a:extLst>
              <a:ext uri="{FF2B5EF4-FFF2-40B4-BE49-F238E27FC236}">
                <a16:creationId xmlns:a16="http://schemas.microsoft.com/office/drawing/2014/main" id="{EA4FAEF2-03F8-4141-9809-553B15A3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5B5B01F-A2F3-410A-A434-0C20AA767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الْمُحْيِي الْمُمِيتُ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FF3EDE5-C628-43EE-9D02-2A4677B1D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Giver of live, the Causer of death,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زندہ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موت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endParaRPr lang="en-US" dirty="0" err="1"/>
          </a:p>
        </p:txBody>
      </p:sp>
      <p:sp>
        <p:nvSpPr>
          <p:cNvPr id="142340" name="Subtitle 4">
            <a:extLst>
              <a:ext uri="{FF2B5EF4-FFF2-40B4-BE49-F238E27FC236}">
                <a16:creationId xmlns:a16="http://schemas.microsoft.com/office/drawing/2014/main" id="{7D25316F-7A6A-460C-802A-6CB7C2B5550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almuhiy almumitu</a:t>
            </a:r>
          </a:p>
        </p:txBody>
      </p:sp>
      <p:sp>
        <p:nvSpPr>
          <p:cNvPr id="142341" name="Text Box 13">
            <a:extLst>
              <a:ext uri="{FF2B5EF4-FFF2-40B4-BE49-F238E27FC236}">
                <a16:creationId xmlns:a16="http://schemas.microsoft.com/office/drawing/2014/main" id="{D721C048-366C-4D37-83DB-9508C94C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2342" name="Text Box 13">
            <a:extLst>
              <a:ext uri="{FF2B5EF4-FFF2-40B4-BE49-F238E27FC236}">
                <a16:creationId xmlns:a16="http://schemas.microsoft.com/office/drawing/2014/main" id="{0F52AFA5-E752-4500-9A82-100105A9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C371589-DCAD-4844-9C3A-8AA590BD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الْبَدِيءُ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الْبَدِيعُ،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51C0FFC-752A-4FAC-AF0F-2CF3D5D13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Originator, the Maker.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آغاز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ایجاد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43364" name="Subtitle 4">
            <a:extLst>
              <a:ext uri="{FF2B5EF4-FFF2-40B4-BE49-F238E27FC236}">
                <a16:creationId xmlns:a16="http://schemas.microsoft.com/office/drawing/2014/main" id="{589736B3-D67E-438D-AE3E-B2DB4198FC5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albadi‘u albadi`u</a:t>
            </a:r>
          </a:p>
        </p:txBody>
      </p:sp>
      <p:sp>
        <p:nvSpPr>
          <p:cNvPr id="143365" name="Text Box 13">
            <a:extLst>
              <a:ext uri="{FF2B5EF4-FFF2-40B4-BE49-F238E27FC236}">
                <a16:creationId xmlns:a16="http://schemas.microsoft.com/office/drawing/2014/main" id="{6BDE9E69-4E19-4B95-A741-9F461078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3366" name="Text Box 13">
            <a:extLst>
              <a:ext uri="{FF2B5EF4-FFF2-40B4-BE49-F238E27FC236}">
                <a16:creationId xmlns:a16="http://schemas.microsoft.com/office/drawing/2014/main" id="{F7B0EF6F-3EBD-4451-BCB7-ABFE5014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C3D795C-49D3-46E3-8C63-B261B26B9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لَكَ الْجَلالُ،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62F9DEB-AFEA-442A-9F12-770169A43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You is the Majesty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جلالت</a:t>
            </a:r>
            <a:endParaRPr lang="en-US" dirty="0" err="1"/>
          </a:p>
        </p:txBody>
      </p:sp>
      <p:sp>
        <p:nvSpPr>
          <p:cNvPr id="144388" name="Subtitle 4">
            <a:extLst>
              <a:ext uri="{FF2B5EF4-FFF2-40B4-BE49-F238E27FC236}">
                <a16:creationId xmlns:a16="http://schemas.microsoft.com/office/drawing/2014/main" id="{E451FAD1-3968-4C0C-8BBE-49A1A4766FC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laka aljalalu</a:t>
            </a:r>
          </a:p>
        </p:txBody>
      </p:sp>
      <p:sp>
        <p:nvSpPr>
          <p:cNvPr id="144389" name="Text Box 13">
            <a:extLst>
              <a:ext uri="{FF2B5EF4-FFF2-40B4-BE49-F238E27FC236}">
                <a16:creationId xmlns:a16="http://schemas.microsoft.com/office/drawing/2014/main" id="{157BD693-A872-4101-B8DF-0FEDD640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4390" name="Text Box 13">
            <a:extLst>
              <a:ext uri="{FF2B5EF4-FFF2-40B4-BE49-F238E27FC236}">
                <a16:creationId xmlns:a16="http://schemas.microsoft.com/office/drawing/2014/main" id="{CFEC0D6C-C6D2-4D50-97FF-A1AE0EF5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25DEEC4-4374-4300-B529-34950277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الْفَضْلُ،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C8B847D-ADD1-4574-BD7D-521EDCF0A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the favor,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بزرگی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45412" name="Subtitle 4">
            <a:extLst>
              <a:ext uri="{FF2B5EF4-FFF2-40B4-BE49-F238E27FC236}">
                <a16:creationId xmlns:a16="http://schemas.microsoft.com/office/drawing/2014/main" id="{C9CA089B-1151-48EB-8DF3-AD8EEC29244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alfazlu</a:t>
            </a:r>
          </a:p>
        </p:txBody>
      </p:sp>
      <p:sp>
        <p:nvSpPr>
          <p:cNvPr id="145413" name="Text Box 13">
            <a:extLst>
              <a:ext uri="{FF2B5EF4-FFF2-40B4-BE49-F238E27FC236}">
                <a16:creationId xmlns:a16="http://schemas.microsoft.com/office/drawing/2014/main" id="{536B3EBF-5719-4606-AED3-67A8C401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5414" name="Text Box 13">
            <a:extLst>
              <a:ext uri="{FF2B5EF4-FFF2-40B4-BE49-F238E27FC236}">
                <a16:creationId xmlns:a16="http://schemas.microsoft.com/office/drawing/2014/main" id="{A41B3C0B-7FC7-4880-B142-5D23D214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64A2FE-B398-49A2-9DE2-EBE0FC9A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الْحَمْدُ،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938F461-A43F-4CE5-BF65-517AC87DA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all praise,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46436" name="Subtitle 4">
            <a:extLst>
              <a:ext uri="{FF2B5EF4-FFF2-40B4-BE49-F238E27FC236}">
                <a16:creationId xmlns:a16="http://schemas.microsoft.com/office/drawing/2014/main" id="{8AF88B4B-BE38-4A8C-A028-8849ACD17A6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alhamdu</a:t>
            </a:r>
          </a:p>
        </p:txBody>
      </p:sp>
      <p:sp>
        <p:nvSpPr>
          <p:cNvPr id="146437" name="Text Box 13">
            <a:extLst>
              <a:ext uri="{FF2B5EF4-FFF2-40B4-BE49-F238E27FC236}">
                <a16:creationId xmlns:a16="http://schemas.microsoft.com/office/drawing/2014/main" id="{C919C9EF-780C-45B5-8BE0-DFC2C526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6438" name="Text Box 13">
            <a:extLst>
              <a:ext uri="{FF2B5EF4-FFF2-40B4-BE49-F238E27FC236}">
                <a16:creationId xmlns:a16="http://schemas.microsoft.com/office/drawing/2014/main" id="{7EA772EB-C6EF-4A5A-8DCC-BF60C45D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B0E3306-AEFE-4EE1-835D-7017E8CB2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الْمَنُّ،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3BB89AA-D350-4877-8766-69B452D4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thanks,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احسان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47460" name="Subtitle 4">
            <a:extLst>
              <a:ext uri="{FF2B5EF4-FFF2-40B4-BE49-F238E27FC236}">
                <a16:creationId xmlns:a16="http://schemas.microsoft.com/office/drawing/2014/main" id="{F4CA9645-BCAD-4271-9D93-1E7098D0016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almann</a:t>
            </a:r>
          </a:p>
        </p:txBody>
      </p:sp>
      <p:sp>
        <p:nvSpPr>
          <p:cNvPr id="147461" name="Text Box 13">
            <a:extLst>
              <a:ext uri="{FF2B5EF4-FFF2-40B4-BE49-F238E27FC236}">
                <a16:creationId xmlns:a16="http://schemas.microsoft.com/office/drawing/2014/main" id="{D5A0EBBB-5FA8-4A88-B4BB-3C57830F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7462" name="Text Box 13">
            <a:extLst>
              <a:ext uri="{FF2B5EF4-FFF2-40B4-BE49-F238E27FC236}">
                <a16:creationId xmlns:a16="http://schemas.microsoft.com/office/drawing/2014/main" id="{881817B8-C04B-4AE9-8A72-2DBBA345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61DAB76-A3CF-4178-BD3A-F767663C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الْجُودُ،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13F10FC-1A73-4F70-A0E2-358354ED7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magnanimity,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سخاوت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48484" name="Subtitle 4">
            <a:extLst>
              <a:ext uri="{FF2B5EF4-FFF2-40B4-BE49-F238E27FC236}">
                <a16:creationId xmlns:a16="http://schemas.microsoft.com/office/drawing/2014/main" id="{D55D1F8C-6332-430A-A1F7-E2D9543CA70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aljudu</a:t>
            </a:r>
          </a:p>
        </p:txBody>
      </p:sp>
      <p:sp>
        <p:nvSpPr>
          <p:cNvPr id="148485" name="Text Box 13">
            <a:extLst>
              <a:ext uri="{FF2B5EF4-FFF2-40B4-BE49-F238E27FC236}">
                <a16:creationId xmlns:a16="http://schemas.microsoft.com/office/drawing/2014/main" id="{C844683F-2EDF-4753-B89E-B63B1FBE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8486" name="Text Box 13">
            <a:extLst>
              <a:ext uri="{FF2B5EF4-FFF2-40B4-BE49-F238E27FC236}">
                <a16:creationId xmlns:a16="http://schemas.microsoft.com/office/drawing/2014/main" id="{94918BA4-53CF-4F90-9AB6-F5E5937AA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189EF4D-3F75-42CD-8CF3-133A8A2F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الْكَرَمُ،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0A0F512-8F9A-4DB2-9613-02ADFBF3C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generosity,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صاحب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کرم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49508" name="Subtitle 4">
            <a:extLst>
              <a:ext uri="{FF2B5EF4-FFF2-40B4-BE49-F238E27FC236}">
                <a16:creationId xmlns:a16="http://schemas.microsoft.com/office/drawing/2014/main" id="{80AFA6A5-CC2E-4C88-816A-F3A48DAB6BB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alkaramu</a:t>
            </a:r>
          </a:p>
        </p:txBody>
      </p:sp>
      <p:sp>
        <p:nvSpPr>
          <p:cNvPr id="149509" name="Text Box 13">
            <a:extLst>
              <a:ext uri="{FF2B5EF4-FFF2-40B4-BE49-F238E27FC236}">
                <a16:creationId xmlns:a16="http://schemas.microsoft.com/office/drawing/2014/main" id="{9A9F17D9-A21B-46F3-8714-B509F3B5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9510" name="Text Box 13">
            <a:extLst>
              <a:ext uri="{FF2B5EF4-FFF2-40B4-BE49-F238E27FC236}">
                <a16:creationId xmlns:a16="http://schemas.microsoft.com/office/drawing/2014/main" id="{CEFCAD0C-636C-44C7-B5C0-E6C694DF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0098117-4BA8-4236-845C-EF34F37AD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أَنْتَ اللّهُ لا إلهَ إلاَّ أَنْتَ،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141A445-9168-4AB2-857C-3A1C7FEB2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verily Allah; there is no god save You;</a:t>
            </a:r>
          </a:p>
        </p:txBody>
      </p:sp>
      <p:sp>
        <p:nvSpPr>
          <p:cNvPr id="19460" name="Subtitle 4">
            <a:extLst>
              <a:ext uri="{FF2B5EF4-FFF2-40B4-BE49-F238E27FC236}">
                <a16:creationId xmlns:a16="http://schemas.microsoft.com/office/drawing/2014/main" id="{A311D734-9D24-4B0B-B1F9-E745C189887D}"/>
              </a:ext>
            </a:extLst>
          </p:cNvPr>
          <p:cNvSpPr txBox="1">
            <a:spLocks/>
          </p:cNvSpPr>
          <p:nvPr/>
        </p:nvSpPr>
        <p:spPr bwMode="auto">
          <a:xfrm>
            <a:off x="290423" y="3943709"/>
            <a:ext cx="8686800" cy="26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سوا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کوئی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نہیں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>
                <a:latin typeface="Arial"/>
                <a:ea typeface="MS Mincho"/>
                <a:cs typeface="Arial"/>
              </a:rPr>
              <a:t>anta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allahu</a:t>
            </a:r>
            <a:r>
              <a:rPr lang="it-IT" b="1" i="1" dirty="0">
                <a:latin typeface="Arial"/>
                <a:ea typeface="MS Mincho"/>
                <a:cs typeface="Arial"/>
              </a:rPr>
              <a:t> la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ilaha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illa</a:t>
            </a:r>
            <a:r>
              <a:rPr lang="it-IT" b="1" i="1" dirty="0">
                <a:latin typeface="Arial"/>
                <a:ea typeface="MS Mincho"/>
                <a:cs typeface="Arial"/>
              </a:rPr>
              <a:t> anta</a:t>
            </a:r>
            <a:endParaRPr lang="en-US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19461" name="Text Box 13">
            <a:extLst>
              <a:ext uri="{FF2B5EF4-FFF2-40B4-BE49-F238E27FC236}">
                <a16:creationId xmlns:a16="http://schemas.microsoft.com/office/drawing/2014/main" id="{07A1CA6A-81FF-47A6-8890-FD1A3B04E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462" name="Text Box 13">
            <a:extLst>
              <a:ext uri="{FF2B5EF4-FFF2-40B4-BE49-F238E27FC236}">
                <a16:creationId xmlns:a16="http://schemas.microsoft.com/office/drawing/2014/main" id="{290683D0-A8A3-4B66-9290-AD213F4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BFFE5FC-A448-4531-AA60-EF2216118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الأَمْرُ،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55D7444-31E9-410E-BCD0-BA8CD3191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do belong all affairs,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مالک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50532" name="Subtitle 4">
            <a:extLst>
              <a:ext uri="{FF2B5EF4-FFF2-40B4-BE49-F238E27FC236}">
                <a16:creationId xmlns:a16="http://schemas.microsoft.com/office/drawing/2014/main" id="{72A0F004-FE09-43C5-8B27-7D42BC6DCB6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alamru</a:t>
            </a:r>
          </a:p>
        </p:txBody>
      </p:sp>
      <p:sp>
        <p:nvSpPr>
          <p:cNvPr id="150533" name="Text Box 13">
            <a:extLst>
              <a:ext uri="{FF2B5EF4-FFF2-40B4-BE49-F238E27FC236}">
                <a16:creationId xmlns:a16="http://schemas.microsoft.com/office/drawing/2014/main" id="{CC8B04F2-D143-4C7F-B3B0-274DF19B4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0534" name="Text Box 13">
            <a:extLst>
              <a:ext uri="{FF2B5EF4-FFF2-40B4-BE49-F238E27FC236}">
                <a16:creationId xmlns:a16="http://schemas.microsoft.com/office/drawing/2014/main" id="{942EFF9D-1149-4D78-98F9-831F8276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BB4E88B-0901-4D85-B501-BAF44D6BD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الْمَجْدُ،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D9C809C-5831-410D-9A8A-FC4E304D1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glory,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endParaRPr lang="en-US" dirty="0" err="1"/>
          </a:p>
        </p:txBody>
      </p:sp>
      <p:sp>
        <p:nvSpPr>
          <p:cNvPr id="151556" name="Subtitle 4">
            <a:extLst>
              <a:ext uri="{FF2B5EF4-FFF2-40B4-BE49-F238E27FC236}">
                <a16:creationId xmlns:a16="http://schemas.microsoft.com/office/drawing/2014/main" id="{A51758C0-F86E-4441-957F-CBC8544A63D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almajdu</a:t>
            </a:r>
          </a:p>
        </p:txBody>
      </p:sp>
      <p:sp>
        <p:nvSpPr>
          <p:cNvPr id="151557" name="Text Box 13">
            <a:extLst>
              <a:ext uri="{FF2B5EF4-FFF2-40B4-BE49-F238E27FC236}">
                <a16:creationId xmlns:a16="http://schemas.microsoft.com/office/drawing/2014/main" id="{63FB1D35-F9F3-4E39-A3E3-49339088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1558" name="Text Box 13">
            <a:extLst>
              <a:ext uri="{FF2B5EF4-FFF2-40B4-BE49-F238E27FC236}">
                <a16:creationId xmlns:a16="http://schemas.microsoft.com/office/drawing/2014/main" id="{74605B6B-C616-415C-9725-E175A921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C97F7CE-57BE-46CA-AAB4-AA0A7D6F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الشُّكْرُ،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106B042-CF43-467A-8747-4DF88B4D6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is gratitude;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لائق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52580" name="Subtitle 4">
            <a:extLst>
              <a:ext uri="{FF2B5EF4-FFF2-40B4-BE49-F238E27FC236}">
                <a16:creationId xmlns:a16="http://schemas.microsoft.com/office/drawing/2014/main" id="{56387A8C-E267-435A-B325-8FD9139A3E16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alshshkru</a:t>
            </a:r>
          </a:p>
        </p:txBody>
      </p:sp>
      <p:sp>
        <p:nvSpPr>
          <p:cNvPr id="152581" name="Text Box 13">
            <a:extLst>
              <a:ext uri="{FF2B5EF4-FFF2-40B4-BE49-F238E27FC236}">
                <a16:creationId xmlns:a16="http://schemas.microsoft.com/office/drawing/2014/main" id="{16CB5187-0431-443A-AE63-1638FD29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2582" name="Text Box 13">
            <a:extLst>
              <a:ext uri="{FF2B5EF4-FFF2-40B4-BE49-F238E27FC236}">
                <a16:creationId xmlns:a16="http://schemas.microsoft.com/office/drawing/2014/main" id="{C3E9DE5C-6E4E-43A3-8E72-B557A1AB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6654D45-1701-40E4-804F-0BCA1AB4F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وَحْدَكَ لا شَرِيكَ لَكَ،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EFA1F88-8794-4D7F-A55A-64984F371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alone without having any partner with You.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یکتا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شریک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53604" name="Subtitle 4">
            <a:extLst>
              <a:ext uri="{FF2B5EF4-FFF2-40B4-BE49-F238E27FC236}">
                <a16:creationId xmlns:a16="http://schemas.microsoft.com/office/drawing/2014/main" id="{8E90AD90-FACF-4E4D-A211-255FAA4005FC}"/>
              </a:ext>
            </a:extLst>
          </p:cNvPr>
          <p:cNvSpPr txBox="1">
            <a:spLocks/>
          </p:cNvSpPr>
          <p:nvPr/>
        </p:nvSpPr>
        <p:spPr bwMode="auto">
          <a:xfrm>
            <a:off x="304800" y="49069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hdaka la sharika laka</a:t>
            </a:r>
          </a:p>
        </p:txBody>
      </p:sp>
      <p:sp>
        <p:nvSpPr>
          <p:cNvPr id="153605" name="Text Box 13">
            <a:extLst>
              <a:ext uri="{FF2B5EF4-FFF2-40B4-BE49-F238E27FC236}">
                <a16:creationId xmlns:a16="http://schemas.microsoft.com/office/drawing/2014/main" id="{12CFD10F-D2A5-4CB8-88C3-9E21ABB4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3606" name="Text Box 13">
            <a:extLst>
              <a:ext uri="{FF2B5EF4-FFF2-40B4-BE49-F238E27FC236}">
                <a16:creationId xmlns:a16="http://schemas.microsoft.com/office/drawing/2014/main" id="{AFDA34CA-78BA-49D4-80D9-444CC6DC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C2FF631-0884-4BF2-B8E1-6F8980135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وَاحِدُ يَا أَحَدُ يَا صَمَدُ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A5672C0-B9B9-4ED0-AB74-A0FF68C9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One: O the Absolute: O the Besought of all: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یکتا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یگانہ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نیاز</a:t>
            </a:r>
            <a:r>
              <a:rPr lang="en-US" sz="3600" kern="1200" dirty="0">
                <a:ea typeface="+mn-lt"/>
                <a:cs typeface="+mn-lt"/>
              </a:rPr>
              <a:t>، </a:t>
            </a:r>
            <a:endParaRPr lang="en-US" dirty="0"/>
          </a:p>
        </p:txBody>
      </p:sp>
      <p:sp>
        <p:nvSpPr>
          <p:cNvPr id="154628" name="Subtitle 4">
            <a:extLst>
              <a:ext uri="{FF2B5EF4-FFF2-40B4-BE49-F238E27FC236}">
                <a16:creationId xmlns:a16="http://schemas.microsoft.com/office/drawing/2014/main" id="{EBE14817-F5EE-41A1-A256-83F51F6E4AC0}"/>
              </a:ext>
            </a:extLst>
          </p:cNvPr>
          <p:cNvSpPr txBox="1">
            <a:spLocks/>
          </p:cNvSpPr>
          <p:nvPr/>
        </p:nvSpPr>
        <p:spPr bwMode="auto">
          <a:xfrm>
            <a:off x="304800" y="4892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>
                <a:ea typeface="MS Mincho" panose="02020609040205080304" pitchFamily="49" charset="-128"/>
              </a:rPr>
              <a:t>ya wahidu ya ahadu ya samadu</a:t>
            </a:r>
          </a:p>
        </p:txBody>
      </p:sp>
      <p:sp>
        <p:nvSpPr>
          <p:cNvPr id="154629" name="Text Box 13">
            <a:extLst>
              <a:ext uri="{FF2B5EF4-FFF2-40B4-BE49-F238E27FC236}">
                <a16:creationId xmlns:a16="http://schemas.microsoft.com/office/drawing/2014/main" id="{8F2AA215-AA32-43A8-97DE-C75CE4C8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4630" name="Text Box 13">
            <a:extLst>
              <a:ext uri="{FF2B5EF4-FFF2-40B4-BE49-F238E27FC236}">
                <a16:creationId xmlns:a16="http://schemas.microsoft.com/office/drawing/2014/main" id="{57924643-7A64-4CC9-995C-34F2882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5607740-D0DE-43FD-9BFF-60F74234D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مَنْ لَمْ يَلِدْ وَلَمْ يُولَدْ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90BDE74-F7A2-498F-B746-26821E133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neither begets nor is He begotten,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ے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کسی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گیا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55652" name="Subtitle 4">
            <a:extLst>
              <a:ext uri="{FF2B5EF4-FFF2-40B4-BE49-F238E27FC236}">
                <a16:creationId xmlns:a16="http://schemas.microsoft.com/office/drawing/2014/main" id="{19AAFC3D-DB74-4459-B2C9-88917CDD08A6}"/>
              </a:ext>
            </a:extLst>
          </p:cNvPr>
          <p:cNvSpPr txBox="1">
            <a:spLocks/>
          </p:cNvSpPr>
          <p:nvPr/>
        </p:nvSpPr>
        <p:spPr bwMode="auto">
          <a:xfrm>
            <a:off x="304800" y="502201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>
                <a:ea typeface="MS Mincho" panose="02020609040205080304" pitchFamily="49" charset="-128"/>
              </a:rPr>
              <a:t>ya man lam yalid wa lam yulad</a:t>
            </a:r>
          </a:p>
        </p:txBody>
      </p:sp>
      <p:sp>
        <p:nvSpPr>
          <p:cNvPr id="155653" name="Text Box 13">
            <a:extLst>
              <a:ext uri="{FF2B5EF4-FFF2-40B4-BE49-F238E27FC236}">
                <a16:creationId xmlns:a16="http://schemas.microsoft.com/office/drawing/2014/main" id="{1A5C96CE-BFFD-405C-AB85-52BEEE339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5654" name="Text Box 13">
            <a:extLst>
              <a:ext uri="{FF2B5EF4-FFF2-40B4-BE49-F238E27FC236}">
                <a16:creationId xmlns:a16="http://schemas.microsoft.com/office/drawing/2014/main" id="{6BF11D47-1FBA-4564-9A72-662EF397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117AD66-AA2A-425B-A28E-F1803FBE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وَلَمْ يَكُنْ لَهُ كُفُواً أَحَدٌ،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71E4D4B-0BFB-4DB4-9745-EEE685CC9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there is none like to Him.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ہمسر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ہوسکتا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56676" name="Subtitle 4">
            <a:extLst>
              <a:ext uri="{FF2B5EF4-FFF2-40B4-BE49-F238E27FC236}">
                <a16:creationId xmlns:a16="http://schemas.microsoft.com/office/drawing/2014/main" id="{1318AE15-3A1A-4390-9AA5-4774FCE1381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lam yakun lahu kufwan ahadun</a:t>
            </a:r>
          </a:p>
        </p:txBody>
      </p:sp>
      <p:sp>
        <p:nvSpPr>
          <p:cNvPr id="156677" name="Text Box 13">
            <a:extLst>
              <a:ext uri="{FF2B5EF4-FFF2-40B4-BE49-F238E27FC236}">
                <a16:creationId xmlns:a16="http://schemas.microsoft.com/office/drawing/2014/main" id="{5A9A0D26-18E8-4144-998C-81C3C8E8A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6678" name="Text Box 13">
            <a:extLst>
              <a:ext uri="{FF2B5EF4-FFF2-40B4-BE49-F238E27FC236}">
                <a16:creationId xmlns:a16="http://schemas.microsoft.com/office/drawing/2014/main" id="{1679ACC5-40C0-4AB5-A4C7-339D8919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EE511A9-3420-457A-8DE7-0127DC29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2D76348-B69A-4147-BE5D-499D5FA0E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 do) bless Muhammad and the Household of Muhammad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حضرت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57700" name="Subtitle 4">
            <a:extLst>
              <a:ext uri="{FF2B5EF4-FFF2-40B4-BE49-F238E27FC236}">
                <a16:creationId xmlns:a16="http://schemas.microsoft.com/office/drawing/2014/main" id="{B8DE36EB-9D39-4A59-9278-AA27FFA7DE1F}"/>
              </a:ext>
            </a:extLst>
          </p:cNvPr>
          <p:cNvSpPr txBox="1">
            <a:spLocks/>
          </p:cNvSpPr>
          <p:nvPr/>
        </p:nvSpPr>
        <p:spPr bwMode="auto">
          <a:xfrm>
            <a:off x="304800" y="49069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salli `ala muhammadin wa ali muhammadin</a:t>
            </a:r>
          </a:p>
        </p:txBody>
      </p:sp>
      <p:sp>
        <p:nvSpPr>
          <p:cNvPr id="157701" name="Text Box 13">
            <a:extLst>
              <a:ext uri="{FF2B5EF4-FFF2-40B4-BE49-F238E27FC236}">
                <a16:creationId xmlns:a16="http://schemas.microsoft.com/office/drawing/2014/main" id="{5E660EAD-AF5A-41AE-BE51-6F64DA63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7702" name="Text Box 13">
            <a:extLst>
              <a:ext uri="{FF2B5EF4-FFF2-40B4-BE49-F238E27FC236}">
                <a16:creationId xmlns:a16="http://schemas.microsoft.com/office/drawing/2014/main" id="{9B276A26-E1AE-4C98-98A0-CD2017FC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1A3FCC7-B986-4DB4-8FD2-434A75AE7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وَاغْفِرْ لِي وَارْحَمْنِي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825430C-C565-4790-8887-CF5D5C1E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forgive me; and have mercy upon me;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بخش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58724" name="Subtitle 4">
            <a:extLst>
              <a:ext uri="{FF2B5EF4-FFF2-40B4-BE49-F238E27FC236}">
                <a16:creationId xmlns:a16="http://schemas.microsoft.com/office/drawing/2014/main" id="{14D4C0A8-DDA2-4160-BDC2-5FE86E9FE70D}"/>
              </a:ext>
            </a:extLst>
          </p:cNvPr>
          <p:cNvSpPr txBox="1">
            <a:spLocks/>
          </p:cNvSpPr>
          <p:nvPr/>
        </p:nvSpPr>
        <p:spPr bwMode="auto">
          <a:xfrm>
            <a:off x="304800" y="4892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 warhamny</a:t>
            </a:r>
          </a:p>
        </p:txBody>
      </p:sp>
      <p:sp>
        <p:nvSpPr>
          <p:cNvPr id="158725" name="Text Box 13">
            <a:extLst>
              <a:ext uri="{FF2B5EF4-FFF2-40B4-BE49-F238E27FC236}">
                <a16:creationId xmlns:a16="http://schemas.microsoft.com/office/drawing/2014/main" id="{4E3AA205-0A1E-4661-A8AC-64F3D69F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8726" name="Text Box 13">
            <a:extLst>
              <a:ext uri="{FF2B5EF4-FFF2-40B4-BE49-F238E27FC236}">
                <a16:creationId xmlns:a16="http://schemas.microsoft.com/office/drawing/2014/main" id="{BE2C52A3-77F2-4738-8587-C087589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82CA89A-4DD4-436A-AEC3-E18F17355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وَاكْفِنِي مَا أَهَمَّنِي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5761553-1A6F-423A-84A6-21881877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relieve me from whatever has aggrieved me;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کٹھن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میری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کفایت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59748" name="Subtitle 4">
            <a:extLst>
              <a:ext uri="{FF2B5EF4-FFF2-40B4-BE49-F238E27FC236}">
                <a16:creationId xmlns:a16="http://schemas.microsoft.com/office/drawing/2014/main" id="{2CD8A209-333A-46C7-8FAF-7176D3DC709A}"/>
              </a:ext>
            </a:extLst>
          </p:cNvPr>
          <p:cNvSpPr txBox="1">
            <a:spLocks/>
          </p:cNvSpPr>
          <p:nvPr/>
        </p:nvSpPr>
        <p:spPr bwMode="auto">
          <a:xfrm>
            <a:off x="304800" y="495012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wakfiny ma ahammany</a:t>
            </a:r>
          </a:p>
        </p:txBody>
      </p:sp>
      <p:sp>
        <p:nvSpPr>
          <p:cNvPr id="159749" name="Text Box 13">
            <a:extLst>
              <a:ext uri="{FF2B5EF4-FFF2-40B4-BE49-F238E27FC236}">
                <a16:creationId xmlns:a16="http://schemas.microsoft.com/office/drawing/2014/main" id="{73431FA8-D084-42DC-99E7-F3DD59A3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59750" name="Text Box 13">
            <a:extLst>
              <a:ext uri="{FF2B5EF4-FFF2-40B4-BE49-F238E27FC236}">
                <a16:creationId xmlns:a16="http://schemas.microsoft.com/office/drawing/2014/main" id="{6ADE4A3E-52C9-4812-B16A-271E1F71B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C1C5AC-073F-4B6D-92AF-91B72BE4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أَمُتُّ إلَيْكَ بِلا إلهَ إلاَّ أَنْتَ،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2A680C0-C6E3-475C-9044-7FB58E3A1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thus try to connect with you in the name of ‘There is no god save You’</a:t>
            </a:r>
          </a:p>
        </p:txBody>
      </p:sp>
      <p:sp>
        <p:nvSpPr>
          <p:cNvPr id="20484" name="Subtitle 4">
            <a:extLst>
              <a:ext uri="{FF2B5EF4-FFF2-40B4-BE49-F238E27FC236}">
                <a16:creationId xmlns:a16="http://schemas.microsoft.com/office/drawing/2014/main" id="{CBCBE9AD-FDCA-4F5A-A701-5FAE28E1EBD3}"/>
              </a:ext>
            </a:extLst>
          </p:cNvPr>
          <p:cNvSpPr txBox="1">
            <a:spLocks/>
          </p:cNvSpPr>
          <p:nvPr/>
        </p:nvSpPr>
        <p:spPr bwMode="auto">
          <a:xfrm>
            <a:off x="462951" y="3354238"/>
            <a:ext cx="8686800" cy="32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طرف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متوجہ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لیے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سوا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کوئی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نہیں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amutt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ilayka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bila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ilaha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illa</a:t>
            </a:r>
            <a:r>
              <a:rPr lang="it-IT" b="1" i="1" dirty="0">
                <a:latin typeface="Arial"/>
                <a:ea typeface="MS Mincho"/>
                <a:cs typeface="Arial"/>
              </a:rPr>
              <a:t> anta</a:t>
            </a: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20485" name="Text Box 13">
            <a:extLst>
              <a:ext uri="{FF2B5EF4-FFF2-40B4-BE49-F238E27FC236}">
                <a16:creationId xmlns:a16="http://schemas.microsoft.com/office/drawing/2014/main" id="{AE5EC9CF-DFFC-43DB-B7B3-139576E5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486" name="Text Box 13">
            <a:extLst>
              <a:ext uri="{FF2B5EF4-FFF2-40B4-BE49-F238E27FC236}">
                <a16:creationId xmlns:a16="http://schemas.microsoft.com/office/drawing/2014/main" id="{1FF3191F-63E5-4744-8C29-602416B6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3689F76-FA82-44E5-B250-68F8F2CAB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وَاقْضِ دَيْنِي،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EE9B856-1B85-439B-BCB8-45ECD2224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help me settle my debt;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قرض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ادا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کردے</a:t>
            </a:r>
            <a:endParaRPr lang="en-US" dirty="0" err="1"/>
          </a:p>
        </p:txBody>
      </p:sp>
      <p:sp>
        <p:nvSpPr>
          <p:cNvPr id="160772" name="Subtitle 4">
            <a:extLst>
              <a:ext uri="{FF2B5EF4-FFF2-40B4-BE49-F238E27FC236}">
                <a16:creationId xmlns:a16="http://schemas.microsoft.com/office/drawing/2014/main" id="{E9AD4980-B1F8-43E0-8130-D06472F5E54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waqdi dayni</a:t>
            </a:r>
          </a:p>
        </p:txBody>
      </p:sp>
      <p:sp>
        <p:nvSpPr>
          <p:cNvPr id="160773" name="Text Box 13">
            <a:extLst>
              <a:ext uri="{FF2B5EF4-FFF2-40B4-BE49-F238E27FC236}">
                <a16:creationId xmlns:a16="http://schemas.microsoft.com/office/drawing/2014/main" id="{401A6D2A-8E42-4834-8569-F39F078F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0774" name="Text Box 13">
            <a:extLst>
              <a:ext uri="{FF2B5EF4-FFF2-40B4-BE49-F238E27FC236}">
                <a16:creationId xmlns:a16="http://schemas.microsoft.com/office/drawing/2014/main" id="{614F6A00-5B25-43B6-AD78-4AF998C4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5E4610E-6C31-4215-8E3E-3824708F5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وَوَسِّعْ عَلَيَّ فِي رِزْقِي،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9B6EA80-F2D1-47B7-B2C2-521779C33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expand my provisions;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کشائش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61796" name="Subtitle 4">
            <a:extLst>
              <a:ext uri="{FF2B5EF4-FFF2-40B4-BE49-F238E27FC236}">
                <a16:creationId xmlns:a16="http://schemas.microsoft.com/office/drawing/2014/main" id="{AF453804-B677-4803-A991-72FF5639517E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wassi` `alayy fi rizqi</a:t>
            </a:r>
          </a:p>
        </p:txBody>
      </p:sp>
      <p:sp>
        <p:nvSpPr>
          <p:cNvPr id="161797" name="Text Box 13">
            <a:extLst>
              <a:ext uri="{FF2B5EF4-FFF2-40B4-BE49-F238E27FC236}">
                <a16:creationId xmlns:a16="http://schemas.microsoft.com/office/drawing/2014/main" id="{DB6FE179-686A-4122-8215-5BE17370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1798" name="Text Box 13">
            <a:extLst>
              <a:ext uri="{FF2B5EF4-FFF2-40B4-BE49-F238E27FC236}">
                <a16:creationId xmlns:a16="http://schemas.microsoft.com/office/drawing/2014/main" id="{2082A0F1-6CFE-4C0B-A630-95787EDF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8CA607B-82CE-4E7F-BA64-7E84EFF5B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فَإنَّكَ فِي هذِهِ اللَّيْلَةِ كُلَّ أَمْرٍ حَكِيمٍ تَفْرُقُ،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F7FBBE2-40BF-4931-93C5-E2D09117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You, at this night, make distinct all affairs of wisdom;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حکمت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تدبیر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62820" name="Subtitle 4">
            <a:extLst>
              <a:ext uri="{FF2B5EF4-FFF2-40B4-BE49-F238E27FC236}">
                <a16:creationId xmlns:a16="http://schemas.microsoft.com/office/drawing/2014/main" id="{0536BA38-96CF-4521-A290-C4CE27BF0A50}"/>
              </a:ext>
            </a:extLst>
          </p:cNvPr>
          <p:cNvSpPr txBox="1">
            <a:spLocks/>
          </p:cNvSpPr>
          <p:nvPr/>
        </p:nvSpPr>
        <p:spPr bwMode="auto">
          <a:xfrm>
            <a:off x="261668" y="525204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fa’innaka fi hadhihi allaylati kull amrin hakimin tafruqu</a:t>
            </a:r>
          </a:p>
        </p:txBody>
      </p:sp>
      <p:sp>
        <p:nvSpPr>
          <p:cNvPr id="162821" name="Text Box 13">
            <a:extLst>
              <a:ext uri="{FF2B5EF4-FFF2-40B4-BE49-F238E27FC236}">
                <a16:creationId xmlns:a16="http://schemas.microsoft.com/office/drawing/2014/main" id="{A6DA1C13-3120-4927-AB32-EE897251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2822" name="Text Box 13">
            <a:extLst>
              <a:ext uri="{FF2B5EF4-FFF2-40B4-BE49-F238E27FC236}">
                <a16:creationId xmlns:a16="http://schemas.microsoft.com/office/drawing/2014/main" id="{03EB7CF4-D93B-44AB-84E6-574733E8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B3119BB-B93D-4CF4-B3D1-A0F2A184B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وَمَنْ تَشَاءُ مِنْ خَلْقِكَ تَرْزُقُ،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BF02429-167B-4168-AE00-EDFCCA5DF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grant sustenance to whomever You wish among Your creatures.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مخلوق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چاہے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روزی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،</a:t>
            </a:r>
            <a:endParaRPr lang="en-US" dirty="0"/>
          </a:p>
        </p:txBody>
      </p:sp>
      <p:sp>
        <p:nvSpPr>
          <p:cNvPr id="163844" name="Subtitle 4">
            <a:extLst>
              <a:ext uri="{FF2B5EF4-FFF2-40B4-BE49-F238E27FC236}">
                <a16:creationId xmlns:a16="http://schemas.microsoft.com/office/drawing/2014/main" id="{63188D4B-0993-4154-AE67-975CF2E41D5E}"/>
              </a:ext>
            </a:extLst>
          </p:cNvPr>
          <p:cNvSpPr txBox="1">
            <a:spLocks/>
          </p:cNvSpPr>
          <p:nvPr/>
        </p:nvSpPr>
        <p:spPr bwMode="auto">
          <a:xfrm>
            <a:off x="232913" y="589903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 man tasha‘u min khalqika tarzuqu</a:t>
            </a:r>
          </a:p>
        </p:txBody>
      </p:sp>
      <p:sp>
        <p:nvSpPr>
          <p:cNvPr id="163845" name="Text Box 13">
            <a:extLst>
              <a:ext uri="{FF2B5EF4-FFF2-40B4-BE49-F238E27FC236}">
                <a16:creationId xmlns:a16="http://schemas.microsoft.com/office/drawing/2014/main" id="{B1A1DC35-EF79-48DE-BBDC-4A4DD40C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3846" name="Text Box 13">
            <a:extLst>
              <a:ext uri="{FF2B5EF4-FFF2-40B4-BE49-F238E27FC236}">
                <a16:creationId xmlns:a16="http://schemas.microsoft.com/office/drawing/2014/main" id="{D569FFE2-9B88-4C1B-BB3A-0F83E4EF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AB72C0C-ACD9-4E9F-97F8-AB206831C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فَارْزُقْنِي وَأَنْتَ خَيْرُ الرَّازِقِينَ،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72FCC2B-861D-466F-96A4-D9633DA72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 do) grant me sustenance and You are verily the Best of sustainers.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بھی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کیونکہ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بہتر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64868" name="Subtitle 4">
            <a:extLst>
              <a:ext uri="{FF2B5EF4-FFF2-40B4-BE49-F238E27FC236}">
                <a16:creationId xmlns:a16="http://schemas.microsoft.com/office/drawing/2014/main" id="{CFB02F13-9D99-4860-BBE3-9692B1C17981}"/>
              </a:ext>
            </a:extLst>
          </p:cNvPr>
          <p:cNvSpPr txBox="1">
            <a:spLocks/>
          </p:cNvSpPr>
          <p:nvPr/>
        </p:nvSpPr>
        <p:spPr bwMode="auto">
          <a:xfrm>
            <a:off x="261668" y="59852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farzuqny wa anta khayru alrraziqina</a:t>
            </a:r>
          </a:p>
        </p:txBody>
      </p:sp>
      <p:sp>
        <p:nvSpPr>
          <p:cNvPr id="164869" name="Text Box 13">
            <a:extLst>
              <a:ext uri="{FF2B5EF4-FFF2-40B4-BE49-F238E27FC236}">
                <a16:creationId xmlns:a16="http://schemas.microsoft.com/office/drawing/2014/main" id="{58F4FC49-2D75-47E8-B267-E3015AE7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4870" name="Text Box 13">
            <a:extLst>
              <a:ext uri="{FF2B5EF4-FFF2-40B4-BE49-F238E27FC236}">
                <a16:creationId xmlns:a16="http://schemas.microsoft.com/office/drawing/2014/main" id="{DD38B7DF-2917-4ACF-B540-5D1FF95A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9F84CF9-124C-4598-B065-B344FA1D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فَإنَّكَ قُلْتَ وَأَنْتَ خَيْرُ الْقَائِلِينَ النَّاطِقِينَ: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C720FFE-B594-4A16-B696-F4400EEF2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said—and You are the Best of those who speak and utter—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یقینا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بہتر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کہنے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والوں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بولنے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endParaRPr lang="en-US" dirty="0" err="1"/>
          </a:p>
        </p:txBody>
      </p:sp>
      <p:sp>
        <p:nvSpPr>
          <p:cNvPr id="165892" name="Subtitle 4">
            <a:extLst>
              <a:ext uri="{FF2B5EF4-FFF2-40B4-BE49-F238E27FC236}">
                <a16:creationId xmlns:a16="http://schemas.microsoft.com/office/drawing/2014/main" id="{139C704F-BCEF-4A8D-8A8C-E322A9616E16}"/>
              </a:ext>
            </a:extLst>
          </p:cNvPr>
          <p:cNvSpPr txBox="1">
            <a:spLocks/>
          </p:cNvSpPr>
          <p:nvPr/>
        </p:nvSpPr>
        <p:spPr bwMode="auto">
          <a:xfrm>
            <a:off x="232913" y="543895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fa’innaka qulta wa anta khayru alqa’ilina alnnatiqina:</a:t>
            </a:r>
          </a:p>
        </p:txBody>
      </p:sp>
      <p:sp>
        <p:nvSpPr>
          <p:cNvPr id="165893" name="Text Box 13">
            <a:extLst>
              <a:ext uri="{FF2B5EF4-FFF2-40B4-BE49-F238E27FC236}">
                <a16:creationId xmlns:a16="http://schemas.microsoft.com/office/drawing/2014/main" id="{F35D36AC-739C-4C06-859C-AEAFB5BF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5894" name="Text Box 13">
            <a:extLst>
              <a:ext uri="{FF2B5EF4-FFF2-40B4-BE49-F238E27FC236}">
                <a16:creationId xmlns:a16="http://schemas.microsoft.com/office/drawing/2014/main" id="{1F82C191-AEC7-4658-96A7-9000974A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7EC1C0-5567-4FE0-B18C-36C447DEA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(وَاسْأَلُوَا اللّهَ مِنْ فَضْلِهِ)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A0BA0CF-B753-4650-977B-C38D70D6A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“Ask Allah of His bounty.”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مانگو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تعالیٰ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endParaRPr lang="en-US" dirty="0" err="1"/>
          </a:p>
        </p:txBody>
      </p:sp>
      <p:sp>
        <p:nvSpPr>
          <p:cNvPr id="166916" name="Subtitle 4">
            <a:extLst>
              <a:ext uri="{FF2B5EF4-FFF2-40B4-BE49-F238E27FC236}">
                <a16:creationId xmlns:a16="http://schemas.microsoft.com/office/drawing/2014/main" id="{B6202D16-9AB6-4ABF-A322-B2F5FE31C44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“was-alu allaha min fadlihi”</a:t>
            </a:r>
          </a:p>
        </p:txBody>
      </p:sp>
      <p:sp>
        <p:nvSpPr>
          <p:cNvPr id="166917" name="Text Box 13">
            <a:extLst>
              <a:ext uri="{FF2B5EF4-FFF2-40B4-BE49-F238E27FC236}">
                <a16:creationId xmlns:a16="http://schemas.microsoft.com/office/drawing/2014/main" id="{7A1D907C-D1A2-4113-A8DC-C2CE76C3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6918" name="Text Box 13">
            <a:extLst>
              <a:ext uri="{FF2B5EF4-FFF2-40B4-BE49-F238E27FC236}">
                <a16:creationId xmlns:a16="http://schemas.microsoft.com/office/drawing/2014/main" id="{047A90F4-8E06-49CE-8A7E-73313F276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3FEE560-E972-4C97-A6E7-896F280B3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فَمِنْ فَضْلِكَ أَسْأَلُ،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25E0D67-4763-4A29-965E-4C6B514F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thus ask You of Your bounty;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سوال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کرتاہوں</a:t>
            </a:r>
            <a:endParaRPr lang="en-US" dirty="0" err="1"/>
          </a:p>
        </p:txBody>
      </p:sp>
      <p:sp>
        <p:nvSpPr>
          <p:cNvPr id="167940" name="Subtitle 4">
            <a:extLst>
              <a:ext uri="{FF2B5EF4-FFF2-40B4-BE49-F238E27FC236}">
                <a16:creationId xmlns:a16="http://schemas.microsoft.com/office/drawing/2014/main" id="{C246F124-58A0-4F52-A13F-1E08F2DE515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famin fadlika as-alu</a:t>
            </a:r>
          </a:p>
        </p:txBody>
      </p:sp>
      <p:sp>
        <p:nvSpPr>
          <p:cNvPr id="167941" name="Text Box 13">
            <a:extLst>
              <a:ext uri="{FF2B5EF4-FFF2-40B4-BE49-F238E27FC236}">
                <a16:creationId xmlns:a16="http://schemas.microsoft.com/office/drawing/2014/main" id="{CED266F7-C94E-4210-A29E-EE2264939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7942" name="Text Box 13">
            <a:extLst>
              <a:ext uri="{FF2B5EF4-FFF2-40B4-BE49-F238E27FC236}">
                <a16:creationId xmlns:a16="http://schemas.microsoft.com/office/drawing/2014/main" id="{B5165937-FEBB-42C0-A877-A32741E8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1E4548E-9C4F-4FE5-BBC6-79FC4F61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وَإيَّاكَ قَصَدْتُ،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FBFFD34-0588-478B-BE9F-E466E295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do I turn my face;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ارادہ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168964" name="Subtitle 4">
            <a:extLst>
              <a:ext uri="{FF2B5EF4-FFF2-40B4-BE49-F238E27FC236}">
                <a16:creationId xmlns:a16="http://schemas.microsoft.com/office/drawing/2014/main" id="{858EC6B8-25C5-402C-99B8-0208585458E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‘iyyaka qasadtu</a:t>
            </a:r>
          </a:p>
        </p:txBody>
      </p:sp>
      <p:sp>
        <p:nvSpPr>
          <p:cNvPr id="168965" name="Text Box 13">
            <a:extLst>
              <a:ext uri="{FF2B5EF4-FFF2-40B4-BE49-F238E27FC236}">
                <a16:creationId xmlns:a16="http://schemas.microsoft.com/office/drawing/2014/main" id="{93C863AA-454F-415C-9F0B-45835F82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8966" name="Text Box 13">
            <a:extLst>
              <a:ext uri="{FF2B5EF4-FFF2-40B4-BE49-F238E27FC236}">
                <a16:creationId xmlns:a16="http://schemas.microsoft.com/office/drawing/2014/main" id="{380B4B4C-A301-48BB-8360-DC272228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90CEAC5-1743-4924-89BE-2CEDC979F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وَابْنَ نَبِيِّكَ اعْتَمَدْتُ،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C50D3DC-72D6-4D4C-805F-D2F212759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intercession of Your Prophet’s son do I seek;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نبی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فرزند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سہارابناتا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169988" name="Subtitle 4">
            <a:extLst>
              <a:ext uri="{FF2B5EF4-FFF2-40B4-BE49-F238E27FC236}">
                <a16:creationId xmlns:a16="http://schemas.microsoft.com/office/drawing/2014/main" id="{61742442-6F61-4D32-94C5-502BCEBA25FA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wabna nabiyyka a`tamadtu</a:t>
            </a:r>
          </a:p>
        </p:txBody>
      </p:sp>
      <p:sp>
        <p:nvSpPr>
          <p:cNvPr id="169989" name="Text Box 13">
            <a:extLst>
              <a:ext uri="{FF2B5EF4-FFF2-40B4-BE49-F238E27FC236}">
                <a16:creationId xmlns:a16="http://schemas.microsoft.com/office/drawing/2014/main" id="{E41E88DA-45F9-4C46-9B5C-8A6CBEB3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69990" name="Text Box 13">
            <a:extLst>
              <a:ext uri="{FF2B5EF4-FFF2-40B4-BE49-F238E27FC236}">
                <a16:creationId xmlns:a16="http://schemas.microsoft.com/office/drawing/2014/main" id="{783A1305-5FE0-4AC0-A97A-3D56870B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B2A5F74-C411-48F1-AEE8-12886880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0600"/>
            <a:ext cx="8991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فَيَا لا إلهَ إلاَّ أَنْتَ اجْعَلْنِي فِي هذِهِ اللَّيْلَةِ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E1347CC-B546-4474-BFE5-8F28E52CB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2954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O He save Whom there is no god: (please) include me at this night</a:t>
            </a:r>
          </a:p>
        </p:txBody>
      </p:sp>
      <p:sp>
        <p:nvSpPr>
          <p:cNvPr id="21508" name="Subtitle 4">
            <a:extLst>
              <a:ext uri="{FF2B5EF4-FFF2-40B4-BE49-F238E27FC236}">
                <a16:creationId xmlns:a16="http://schemas.microsoft.com/office/drawing/2014/main" id="{4CC37DEF-B5E0-40C1-BD79-F85BA4F1DB86}"/>
              </a:ext>
            </a:extLst>
          </p:cNvPr>
          <p:cNvSpPr txBox="1">
            <a:spLocks/>
          </p:cNvSpPr>
          <p:nvPr/>
        </p:nvSpPr>
        <p:spPr bwMode="auto">
          <a:xfrm>
            <a:off x="228600" y="4019970"/>
            <a:ext cx="8686800" cy="2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پس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 (</a:t>
            </a:r>
            <a:r>
              <a:rPr lang="it-IT" dirty="0" err="1">
                <a:latin typeface="Arial"/>
                <a:ea typeface="MS Mincho"/>
                <a:cs typeface="Arial"/>
              </a:rPr>
              <a:t>الله</a:t>
            </a:r>
            <a:r>
              <a:rPr lang="it-IT" dirty="0">
                <a:latin typeface="Arial"/>
                <a:ea typeface="MS Mincho"/>
                <a:cs typeface="Arial"/>
              </a:rPr>
              <a:t>)</a:t>
            </a:r>
            <a:r>
              <a:rPr lang="ar-SA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سوا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کوئی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نہیں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رات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endParaRPr lang="en-US" dirty="0" err="1">
              <a:ea typeface="MS Mincho"/>
            </a:endParaRPr>
          </a:p>
          <a:p>
            <a:pPr algn="ctr">
              <a:buFontTx/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cs typeface="Arial"/>
              </a:rPr>
              <a:t>faya</a:t>
            </a:r>
            <a:r>
              <a:rPr lang="it-IT" b="1" i="1" dirty="0">
                <a:latin typeface="Arial"/>
                <a:cs typeface="Arial"/>
              </a:rPr>
              <a:t> la </a:t>
            </a:r>
            <a:r>
              <a:rPr lang="it-IT" b="1" i="1" dirty="0" err="1">
                <a:latin typeface="Arial"/>
                <a:cs typeface="Arial"/>
              </a:rPr>
              <a:t>ilaha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illa</a:t>
            </a:r>
            <a:r>
              <a:rPr lang="it-IT" b="1" i="1" dirty="0">
                <a:latin typeface="Arial"/>
                <a:cs typeface="Arial"/>
              </a:rPr>
              <a:t> anta </a:t>
            </a:r>
            <a:r>
              <a:rPr lang="it-IT" b="1" i="1" dirty="0" err="1">
                <a:latin typeface="Arial"/>
                <a:cs typeface="Arial"/>
              </a:rPr>
              <a:t>aj`alny</a:t>
            </a:r>
            <a:r>
              <a:rPr lang="it-IT" b="1" i="1" dirty="0">
                <a:latin typeface="Arial"/>
                <a:cs typeface="Arial"/>
              </a:rPr>
              <a:t> fi </a:t>
            </a:r>
            <a:r>
              <a:rPr lang="it-IT" b="1" i="1" dirty="0" err="1">
                <a:latin typeface="Arial"/>
                <a:cs typeface="Arial"/>
              </a:rPr>
              <a:t>hadhihi</a:t>
            </a:r>
            <a:r>
              <a:rPr lang="it-IT" b="1" i="1" dirty="0">
                <a:latin typeface="Arial"/>
                <a:cs typeface="Arial"/>
              </a:rPr>
              <a:t> </a:t>
            </a:r>
            <a:r>
              <a:rPr lang="it-IT" b="1" i="1" dirty="0" err="1">
                <a:latin typeface="Arial"/>
                <a:cs typeface="Arial"/>
              </a:rPr>
              <a:t>allaylati</a:t>
            </a:r>
            <a:endParaRPr lang="en-US" dirty="0" err="1">
              <a:latin typeface="Arial"/>
              <a:cs typeface="Arial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21509" name="Text Box 13">
            <a:extLst>
              <a:ext uri="{FF2B5EF4-FFF2-40B4-BE49-F238E27FC236}">
                <a16:creationId xmlns:a16="http://schemas.microsoft.com/office/drawing/2014/main" id="{FF877896-9107-41D2-A6DE-626D681C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510" name="Text Box 13">
            <a:extLst>
              <a:ext uri="{FF2B5EF4-FFF2-40B4-BE49-F238E27FC236}">
                <a16:creationId xmlns:a16="http://schemas.microsoft.com/office/drawing/2014/main" id="{C07EDED2-1948-4ABA-BE46-B084D228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2753FEF-6BA9-4CDE-A36B-401C2A075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رَجَوْتُ،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433FB0E-F29A-42D3-9204-DEA7E9A3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 You do I hope.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171012" name="Subtitle 4">
            <a:extLst>
              <a:ext uri="{FF2B5EF4-FFF2-40B4-BE49-F238E27FC236}">
                <a16:creationId xmlns:a16="http://schemas.microsoft.com/office/drawing/2014/main" id="{7F82CB9F-DCB2-4E6E-852A-3745D0F5992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rajawtu</a:t>
            </a:r>
          </a:p>
        </p:txBody>
      </p:sp>
      <p:sp>
        <p:nvSpPr>
          <p:cNvPr id="171013" name="Text Box 13">
            <a:extLst>
              <a:ext uri="{FF2B5EF4-FFF2-40B4-BE49-F238E27FC236}">
                <a16:creationId xmlns:a16="http://schemas.microsoft.com/office/drawing/2014/main" id="{F329F44D-29BD-4EC4-B8AE-AC2356AAA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1014" name="Text Box 13">
            <a:extLst>
              <a:ext uri="{FF2B5EF4-FFF2-40B4-BE49-F238E27FC236}">
                <a16:creationId xmlns:a16="http://schemas.microsoft.com/office/drawing/2014/main" id="{83D34EEA-74B7-471E-9C74-611A9996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F971432-3528-4D2E-8BCB-DFA12E78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فَارْحَمْنِي يَا أَرْحَمَ الرَّاحِمِينَ.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D503558-B54D-4720-8D81-7DB83EDDB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 do) have mercy upon me; O the most Merciful of all those who show mercy.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زیادہ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endParaRPr lang="en-US" dirty="0" err="1"/>
          </a:p>
        </p:txBody>
      </p:sp>
      <p:sp>
        <p:nvSpPr>
          <p:cNvPr id="172036" name="Subtitle 4">
            <a:extLst>
              <a:ext uri="{FF2B5EF4-FFF2-40B4-BE49-F238E27FC236}">
                <a16:creationId xmlns:a16="http://schemas.microsoft.com/office/drawing/2014/main" id="{9DDC84F0-A7DF-4484-ABD9-EC05B777CB81}"/>
              </a:ext>
            </a:extLst>
          </p:cNvPr>
          <p:cNvSpPr txBox="1">
            <a:spLocks/>
          </p:cNvSpPr>
          <p:nvPr/>
        </p:nvSpPr>
        <p:spPr bwMode="auto">
          <a:xfrm>
            <a:off x="232913" y="582714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farhamny ya arhama alrrahimina</a:t>
            </a:r>
          </a:p>
        </p:txBody>
      </p:sp>
      <p:sp>
        <p:nvSpPr>
          <p:cNvPr id="172037" name="Text Box 13">
            <a:extLst>
              <a:ext uri="{FF2B5EF4-FFF2-40B4-BE49-F238E27FC236}">
                <a16:creationId xmlns:a16="http://schemas.microsoft.com/office/drawing/2014/main" id="{4CF13D0C-2B13-46E4-A3AA-6A69ACC5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2038" name="Text Box 13">
            <a:extLst>
              <a:ext uri="{FF2B5EF4-FFF2-40B4-BE49-F238E27FC236}">
                <a16:creationId xmlns:a16="http://schemas.microsoft.com/office/drawing/2014/main" id="{A1C9DCDB-4C3B-4C10-8E84-4BADDEFC3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EC0596C-6716-42A9-A2A8-9B5F11C90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5FB2A98-33B4-465D-85D8-7946CB99D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73060" name="Subtitle 4">
            <a:extLst>
              <a:ext uri="{FF2B5EF4-FFF2-40B4-BE49-F238E27FC236}">
                <a16:creationId xmlns:a16="http://schemas.microsoft.com/office/drawing/2014/main" id="{93A1D3BB-B4CE-49D8-9606-310EAC31162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73061" name="Text Box 13">
            <a:extLst>
              <a:ext uri="{FF2B5EF4-FFF2-40B4-BE49-F238E27FC236}">
                <a16:creationId xmlns:a16="http://schemas.microsoft.com/office/drawing/2014/main" id="{E8329062-CA47-4BFD-874A-D84FB131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3062" name="Text Box 13">
            <a:extLst>
              <a:ext uri="{FF2B5EF4-FFF2-40B4-BE49-F238E27FC236}">
                <a16:creationId xmlns:a16="http://schemas.microsoft.com/office/drawing/2014/main" id="{217FEB40-F533-440B-B0A1-76590DF0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13">
            <a:extLst>
              <a:ext uri="{FF2B5EF4-FFF2-40B4-BE49-F238E27FC236}">
                <a16:creationId xmlns:a16="http://schemas.microsoft.com/office/drawing/2014/main" id="{E92E2298-9EF8-4E7C-9C48-BB54E090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4083" name="Text Box 13">
            <a:extLst>
              <a:ext uri="{FF2B5EF4-FFF2-40B4-BE49-F238E27FC236}">
                <a16:creationId xmlns:a16="http://schemas.microsoft.com/office/drawing/2014/main" id="{ACCD340E-0621-41C1-80B1-BC327B87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174084" name="AutoShape 2">
            <a:extLst>
              <a:ext uri="{FF2B5EF4-FFF2-40B4-BE49-F238E27FC236}">
                <a16:creationId xmlns:a16="http://schemas.microsoft.com/office/drawing/2014/main" id="{13D8D789-7387-4859-B0E9-C38CE475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085" name="Text Box 5">
            <a:extLst>
              <a:ext uri="{FF2B5EF4-FFF2-40B4-BE49-F238E27FC236}">
                <a16:creationId xmlns:a16="http://schemas.microsoft.com/office/drawing/2014/main" id="{4B7DEB5B-08B7-43A6-A69D-9DBE706F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Short Du’a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167)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1752D48-3598-46FE-80F5-4F07438F4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اقْسِمْ لَنَا مِنْ خَشْيَتِكَ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745E123-3D28-400D-9D45-914EC7037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allahumma aqsim lana min khashiyatika</a:t>
            </a:r>
          </a:p>
        </p:txBody>
      </p:sp>
    </p:spTree>
  </p:cSld>
  <p:clrMapOvr>
    <a:masterClrMapping/>
  </p:clrMapOvr>
  <p:transition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7792236-6B3D-431B-8956-9A36158C4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5D5842-6187-416D-893F-B83CE667A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175108" name="Subtitle 4">
            <a:extLst>
              <a:ext uri="{FF2B5EF4-FFF2-40B4-BE49-F238E27FC236}">
                <a16:creationId xmlns:a16="http://schemas.microsoft.com/office/drawing/2014/main" id="{D87625E2-E8C8-403E-B3A9-53D0E49E5CC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175109" name="Text Box 13">
            <a:extLst>
              <a:ext uri="{FF2B5EF4-FFF2-40B4-BE49-F238E27FC236}">
                <a16:creationId xmlns:a16="http://schemas.microsoft.com/office/drawing/2014/main" id="{A54B120B-581C-4056-A4A9-D61E5843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5110" name="Text Box 13">
            <a:extLst>
              <a:ext uri="{FF2B5EF4-FFF2-40B4-BE49-F238E27FC236}">
                <a16:creationId xmlns:a16="http://schemas.microsoft.com/office/drawing/2014/main" id="{65748D29-D87B-4F66-AB64-80B927F9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B8E2156-0394-4960-9532-532BB1043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0F4E07D-D319-4EF6-9EE3-06EF952DB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76132" name="Subtitle 4">
            <a:extLst>
              <a:ext uri="{FF2B5EF4-FFF2-40B4-BE49-F238E27FC236}">
                <a16:creationId xmlns:a16="http://schemas.microsoft.com/office/drawing/2014/main" id="{D16053D1-3F44-48E3-BDEE-7691FF1CE4F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76133" name="Text Box 13">
            <a:extLst>
              <a:ext uri="{FF2B5EF4-FFF2-40B4-BE49-F238E27FC236}">
                <a16:creationId xmlns:a16="http://schemas.microsoft.com/office/drawing/2014/main" id="{BE95BBC5-4D20-44F7-A27F-1E5DCB68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6134" name="Text Box 13">
            <a:extLst>
              <a:ext uri="{FF2B5EF4-FFF2-40B4-BE49-F238E27FC236}">
                <a16:creationId xmlns:a16="http://schemas.microsoft.com/office/drawing/2014/main" id="{0F60FB67-AC3B-446A-AE94-F9708AA5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C24B84A-1FFC-499F-8E87-FB25CCBBA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اقْسِمْ لَنَا مِنْ خَشْيَتِكَ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BD0FCEE-258E-4222-9537-095081836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grant us an amount of fearfulness of You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اتنا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حصہ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/>
          </a:p>
        </p:txBody>
      </p:sp>
      <p:sp>
        <p:nvSpPr>
          <p:cNvPr id="177156" name="Subtitle 4">
            <a:extLst>
              <a:ext uri="{FF2B5EF4-FFF2-40B4-BE49-F238E27FC236}">
                <a16:creationId xmlns:a16="http://schemas.microsoft.com/office/drawing/2014/main" id="{59125A43-AE1C-4785-9D6F-D467C5A7D3F1}"/>
              </a:ext>
            </a:extLst>
          </p:cNvPr>
          <p:cNvSpPr txBox="1">
            <a:spLocks/>
          </p:cNvSpPr>
          <p:nvPr/>
        </p:nvSpPr>
        <p:spPr bwMode="auto">
          <a:xfrm>
            <a:off x="261668" y="483510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aqsim lana min khashiyatika</a:t>
            </a:r>
          </a:p>
        </p:txBody>
      </p:sp>
      <p:sp>
        <p:nvSpPr>
          <p:cNvPr id="177157" name="Text Box 13">
            <a:extLst>
              <a:ext uri="{FF2B5EF4-FFF2-40B4-BE49-F238E27FC236}">
                <a16:creationId xmlns:a16="http://schemas.microsoft.com/office/drawing/2014/main" id="{C103BFBA-87EB-49E9-9C97-4D683584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7158" name="Text Box 13">
            <a:extLst>
              <a:ext uri="{FF2B5EF4-FFF2-40B4-BE49-F238E27FC236}">
                <a16:creationId xmlns:a16="http://schemas.microsoft.com/office/drawing/2014/main" id="{87338412-893A-45C0-8DD8-79FDF046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661A296-F3B5-44DB-8A11-65AC241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مَا يَحُولُ بَيْنَنَا وَبَيْنَ مَعْصِيَتِكَ،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6203FEF-BF95-491F-9974-6C5EB29E7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prevents us from committing acts of disobedience to You;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طرف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نافرمانی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درمیان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رکاوٹ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endParaRPr lang="en-US" dirty="0" err="1"/>
          </a:p>
        </p:txBody>
      </p:sp>
      <p:sp>
        <p:nvSpPr>
          <p:cNvPr id="178180" name="Subtitle 4">
            <a:extLst>
              <a:ext uri="{FF2B5EF4-FFF2-40B4-BE49-F238E27FC236}">
                <a16:creationId xmlns:a16="http://schemas.microsoft.com/office/drawing/2014/main" id="{059EFAD4-A489-4B0D-A61F-25C820163BFE}"/>
              </a:ext>
            </a:extLst>
          </p:cNvPr>
          <p:cNvSpPr txBox="1">
            <a:spLocks/>
          </p:cNvSpPr>
          <p:nvPr/>
        </p:nvSpPr>
        <p:spPr bwMode="auto">
          <a:xfrm>
            <a:off x="132272" y="561148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ma yahulu baynana wa bayna ma`siyatika</a:t>
            </a:r>
          </a:p>
        </p:txBody>
      </p:sp>
      <p:sp>
        <p:nvSpPr>
          <p:cNvPr id="178181" name="Text Box 13">
            <a:extLst>
              <a:ext uri="{FF2B5EF4-FFF2-40B4-BE49-F238E27FC236}">
                <a16:creationId xmlns:a16="http://schemas.microsoft.com/office/drawing/2014/main" id="{A2981514-B2C9-447D-9017-B653F2F4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8182" name="Text Box 13">
            <a:extLst>
              <a:ext uri="{FF2B5EF4-FFF2-40B4-BE49-F238E27FC236}">
                <a16:creationId xmlns:a16="http://schemas.microsoft.com/office/drawing/2014/main" id="{38E6C201-3AE0-4D5E-BA5F-B0BEC58EE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7806DA0-142D-4113-85E2-0696B71F2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وَمِنْ طَاعَتِكَ مَا تُبَلِّغُنَا بِهِ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رِضْوَانَكَ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8165026-2A65-4B77-8B12-5D3B6B17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an amount of obedience to You that makes us attain Your satisfaction;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فرمانبرداری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اتنا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حصہ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خوشنودی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حاصل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کرسکیں</a:t>
            </a:r>
            <a:endParaRPr lang="en-US" dirty="0" err="1"/>
          </a:p>
        </p:txBody>
      </p:sp>
      <p:sp>
        <p:nvSpPr>
          <p:cNvPr id="179204" name="Subtitle 4">
            <a:extLst>
              <a:ext uri="{FF2B5EF4-FFF2-40B4-BE49-F238E27FC236}">
                <a16:creationId xmlns:a16="http://schemas.microsoft.com/office/drawing/2014/main" id="{E7B665CB-E9F2-45EA-917C-28F0AD139CE4}"/>
              </a:ext>
            </a:extLst>
          </p:cNvPr>
          <p:cNvSpPr txBox="1">
            <a:spLocks/>
          </p:cNvSpPr>
          <p:nvPr/>
        </p:nvSpPr>
        <p:spPr bwMode="auto">
          <a:xfrm>
            <a:off x="232913" y="57408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ta`atika ma tuballghuna bihi ridwanaka</a:t>
            </a:r>
          </a:p>
        </p:txBody>
      </p:sp>
      <p:sp>
        <p:nvSpPr>
          <p:cNvPr id="179205" name="Text Box 13">
            <a:extLst>
              <a:ext uri="{FF2B5EF4-FFF2-40B4-BE49-F238E27FC236}">
                <a16:creationId xmlns:a16="http://schemas.microsoft.com/office/drawing/2014/main" id="{54306012-D245-4FE3-9A0C-99A3F2C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79206" name="Text Box 13">
            <a:extLst>
              <a:ext uri="{FF2B5EF4-FFF2-40B4-BE49-F238E27FC236}">
                <a16:creationId xmlns:a16="http://schemas.microsoft.com/office/drawing/2014/main" id="{78EAFFF7-F3CB-4020-ADDE-3DD1902D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991D203-7748-4DAF-AB99-7D83DC6E4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وَمِنَ الْيَقِينِ مَا يَهُونُ عَلَيْنَا بِهِ مُصِيبَاتُ الدُّنْيَا.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78CCFE7-055D-418A-8E70-432F6C50B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an amount of conviction that help us tolerate the vicissitudes of this worldly life.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اتنا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یقین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بدولت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دنیا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تکلیفیں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معلوم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180228" name="Subtitle 4">
            <a:extLst>
              <a:ext uri="{FF2B5EF4-FFF2-40B4-BE49-F238E27FC236}">
                <a16:creationId xmlns:a16="http://schemas.microsoft.com/office/drawing/2014/main" id="{C92DBC82-79B0-43CE-91D2-071A4DD94C58}"/>
              </a:ext>
            </a:extLst>
          </p:cNvPr>
          <p:cNvSpPr txBox="1">
            <a:spLocks/>
          </p:cNvSpPr>
          <p:nvPr/>
        </p:nvSpPr>
        <p:spPr bwMode="auto">
          <a:xfrm>
            <a:off x="232913" y="564023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mina aliyaqini ma yahunu `alayna bihi musibatu alddunya</a:t>
            </a:r>
          </a:p>
        </p:txBody>
      </p:sp>
      <p:sp>
        <p:nvSpPr>
          <p:cNvPr id="180229" name="Text Box 13">
            <a:extLst>
              <a:ext uri="{FF2B5EF4-FFF2-40B4-BE49-F238E27FC236}">
                <a16:creationId xmlns:a16="http://schemas.microsoft.com/office/drawing/2014/main" id="{DA9F8C8F-FFE7-44DD-814B-54655611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0230" name="Text Box 13">
            <a:extLst>
              <a:ext uri="{FF2B5EF4-FFF2-40B4-BE49-F238E27FC236}">
                <a16:creationId xmlns:a16="http://schemas.microsoft.com/office/drawing/2014/main" id="{D971FD7C-816F-40FB-98BE-CDB7728A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A712E7B-20B0-4B83-990C-D866DB98D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مِمَّنْ نَظَرْتَ إلَيْهِ فَرَحِمْتَهُ،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3B5C604-FE4C-4986-8030-C76C5CCB0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those at whom You have looked and thus You have mercy upon them;</a:t>
            </a:r>
          </a:p>
        </p:txBody>
      </p:sp>
      <p:sp>
        <p:nvSpPr>
          <p:cNvPr id="22532" name="Subtitle 4">
            <a:extLst>
              <a:ext uri="{FF2B5EF4-FFF2-40B4-BE49-F238E27FC236}">
                <a16:creationId xmlns:a16="http://schemas.microsoft.com/office/drawing/2014/main" id="{B9748100-8580-45B7-9E5B-B3866E20BD85}"/>
              </a:ext>
            </a:extLst>
          </p:cNvPr>
          <p:cNvSpPr txBox="1">
            <a:spLocks/>
          </p:cNvSpPr>
          <p:nvPr/>
        </p:nvSpPr>
        <p:spPr bwMode="auto">
          <a:xfrm>
            <a:off x="237946" y="3903453"/>
            <a:ext cx="8744308" cy="24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لوگوں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قرار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نظر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فرمائی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مہربانی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mimmn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nazarta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ilayhi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farahimtahu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22533" name="Text Box 13">
            <a:extLst>
              <a:ext uri="{FF2B5EF4-FFF2-40B4-BE49-F238E27FC236}">
                <a16:creationId xmlns:a16="http://schemas.microsoft.com/office/drawing/2014/main" id="{CCD7F0F0-A562-4067-A52C-806876B0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534" name="Text Box 13">
            <a:extLst>
              <a:ext uri="{FF2B5EF4-FFF2-40B4-BE49-F238E27FC236}">
                <a16:creationId xmlns:a16="http://schemas.microsoft.com/office/drawing/2014/main" id="{26C25F98-23DD-4832-8868-DC9FC99E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3C1C90D-6A53-43E3-A8EA-D7B8EF255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أَمْتِعْنَا بِأَسْمَاعِنَا وَأَبْصَارِنَا وَقُوَّتِنَا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F3A2E8D-377A-4D68-AC65-B642C97A7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make us enjoy our hearings, sights, and powers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 </a:t>
            </a:r>
            <a:r>
              <a:rPr lang="en-US" sz="3600" kern="1200" dirty="0" err="1">
                <a:ea typeface="+mn-lt"/>
                <a:cs typeface="+mn-lt"/>
              </a:rPr>
              <a:t>ہمیں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کانوںآ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نکھوں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مستفید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81252" name="Subtitle 4">
            <a:extLst>
              <a:ext uri="{FF2B5EF4-FFF2-40B4-BE49-F238E27FC236}">
                <a16:creationId xmlns:a16="http://schemas.microsoft.com/office/drawing/2014/main" id="{E83667BB-A09D-4061-8F4F-5EFDA6570D2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endParaRPr lang="it-IT" altLang="en-US" b="1" i="1" dirty="0">
              <a:latin typeface="Arial"/>
              <a:ea typeface="MS Mincho"/>
              <a:cs typeface="Arial"/>
            </a:endParaRPr>
          </a:p>
          <a:p>
            <a:pPr algn="ctr">
              <a:buFontTx/>
              <a:buNone/>
            </a:pPr>
            <a:r>
              <a:rPr lang="it-IT" altLang="en-US" b="1" i="1" dirty="0" err="1">
                <a:latin typeface="Arial"/>
                <a:ea typeface="MS Mincho"/>
                <a:cs typeface="Arial"/>
              </a:rPr>
              <a:t>allahumma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amti`na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biasma`ina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absarina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quwwatina</a:t>
            </a:r>
            <a:endParaRPr lang="it-IT" altLang="en-US" b="1" i="1" dirty="0">
              <a:latin typeface="Arial"/>
              <a:ea typeface="MS Mincho"/>
              <a:cs typeface="Arial"/>
            </a:endParaRPr>
          </a:p>
        </p:txBody>
      </p:sp>
      <p:sp>
        <p:nvSpPr>
          <p:cNvPr id="181253" name="Text Box 13">
            <a:extLst>
              <a:ext uri="{FF2B5EF4-FFF2-40B4-BE49-F238E27FC236}">
                <a16:creationId xmlns:a16="http://schemas.microsoft.com/office/drawing/2014/main" id="{9F13EE02-78FE-4C94-9B90-11769EFA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1254" name="Text Box 13">
            <a:extLst>
              <a:ext uri="{FF2B5EF4-FFF2-40B4-BE49-F238E27FC236}">
                <a16:creationId xmlns:a16="http://schemas.microsoft.com/office/drawing/2014/main" id="{8194BA59-5984-4FC2-BB9B-5FE0114A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9EAF6C6-A486-4FE4-BB89-E00FA0948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مَا أَحْيَيْتَنَا وَاجْعَلْهُ الْوَارِثَ مِنَّا،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6D552DB-4579-4789-A9DD-2C52753B4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long as You decide to keep us alive; and (please do) make it the inheritor of us.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MS Mincho"/>
              </a:rPr>
              <a:t>جب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تک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تو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ہمیں</a:t>
            </a:r>
            <a:r>
              <a:rPr lang="en-US" sz="3600" kern="1200" dirty="0">
                <a:ea typeface="MS Mincho"/>
              </a:rPr>
              <a:t> </a:t>
            </a:r>
            <a:r>
              <a:rPr lang="ar-SA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زندہ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رکھے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قائم</a:t>
            </a:r>
            <a:r>
              <a:rPr lang="en-US" sz="3600" kern="1200" dirty="0">
                <a:ea typeface="+mn-lt"/>
                <a:cs typeface="+mn-lt"/>
              </a:rPr>
              <a:t>(ع) 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وارث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بنا</a:t>
            </a:r>
            <a:endParaRPr lang="en-US" dirty="0" err="1">
              <a:ea typeface="MS Mincho"/>
            </a:endParaRPr>
          </a:p>
        </p:txBody>
      </p:sp>
      <p:sp>
        <p:nvSpPr>
          <p:cNvPr id="182276" name="Subtitle 4">
            <a:extLst>
              <a:ext uri="{FF2B5EF4-FFF2-40B4-BE49-F238E27FC236}">
                <a16:creationId xmlns:a16="http://schemas.microsoft.com/office/drawing/2014/main" id="{13475BBA-69DA-4CD2-9031-B97287E982FE}"/>
              </a:ext>
            </a:extLst>
          </p:cNvPr>
          <p:cNvSpPr txBox="1">
            <a:spLocks/>
          </p:cNvSpPr>
          <p:nvPr/>
        </p:nvSpPr>
        <p:spPr bwMode="auto">
          <a:xfrm>
            <a:off x="304800" y="576963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ma ahiyaytana waj`alhu alwaritha minna</a:t>
            </a:r>
          </a:p>
        </p:txBody>
      </p:sp>
      <p:sp>
        <p:nvSpPr>
          <p:cNvPr id="182277" name="Text Box 13">
            <a:extLst>
              <a:ext uri="{FF2B5EF4-FFF2-40B4-BE49-F238E27FC236}">
                <a16:creationId xmlns:a16="http://schemas.microsoft.com/office/drawing/2014/main" id="{6A17D8DD-172D-4577-AA62-E0F7A48E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2278" name="Text Box 13">
            <a:extLst>
              <a:ext uri="{FF2B5EF4-FFF2-40B4-BE49-F238E27FC236}">
                <a16:creationId xmlns:a16="http://schemas.microsoft.com/office/drawing/2014/main" id="{53938A30-3A3C-44AB-8C7D-6616D8DE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C20D36A-A385-4E34-8629-C9BD3A633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وَاجْعَلْ ثأْرَنَا عَلَى مَنْ ظَلَمَنَا،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0CAE9B8-EB1F-4DB0-897B-6CDE5854F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(please do) make us avenge ourselves against them who wrong us;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بدلہ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جنہوں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ظلم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endParaRPr lang="en-US" dirty="0" err="1"/>
          </a:p>
        </p:txBody>
      </p:sp>
      <p:sp>
        <p:nvSpPr>
          <p:cNvPr id="183300" name="Subtitle 4">
            <a:extLst>
              <a:ext uri="{FF2B5EF4-FFF2-40B4-BE49-F238E27FC236}">
                <a16:creationId xmlns:a16="http://schemas.microsoft.com/office/drawing/2014/main" id="{DEE630E2-6638-4995-8028-8E4CA01570AD}"/>
              </a:ext>
            </a:extLst>
          </p:cNvPr>
          <p:cNvSpPr txBox="1">
            <a:spLocks/>
          </p:cNvSpPr>
          <p:nvPr/>
        </p:nvSpPr>
        <p:spPr bwMode="auto">
          <a:xfrm>
            <a:off x="261668" y="584152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waj`al tharana `ala man zalamana</a:t>
            </a:r>
          </a:p>
        </p:txBody>
      </p:sp>
      <p:sp>
        <p:nvSpPr>
          <p:cNvPr id="183301" name="Text Box 13">
            <a:extLst>
              <a:ext uri="{FF2B5EF4-FFF2-40B4-BE49-F238E27FC236}">
                <a16:creationId xmlns:a16="http://schemas.microsoft.com/office/drawing/2014/main" id="{E927051E-8540-4B9C-8DF5-793CF11B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3302" name="Text Box 13">
            <a:extLst>
              <a:ext uri="{FF2B5EF4-FFF2-40B4-BE49-F238E27FC236}">
                <a16:creationId xmlns:a16="http://schemas.microsoft.com/office/drawing/2014/main" id="{7F7325BB-068B-4449-959F-E2637213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ED21F38-237A-4172-8283-4F1A26D8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وَانْصُرْنَا عَلَى مَنْ عَادَانَا،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4546C08-D3A7-4884-95DA-026270925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back us against them who antagonize us;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دشمنوں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خلاف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مدد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184324" name="Subtitle 4">
            <a:extLst>
              <a:ext uri="{FF2B5EF4-FFF2-40B4-BE49-F238E27FC236}">
                <a16:creationId xmlns:a16="http://schemas.microsoft.com/office/drawing/2014/main" id="{5E309F38-7EED-4460-A888-D9D50F362432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wansurna `ala man `adana</a:t>
            </a:r>
          </a:p>
        </p:txBody>
      </p:sp>
      <p:sp>
        <p:nvSpPr>
          <p:cNvPr id="184325" name="Text Box 13">
            <a:extLst>
              <a:ext uri="{FF2B5EF4-FFF2-40B4-BE49-F238E27FC236}">
                <a16:creationId xmlns:a16="http://schemas.microsoft.com/office/drawing/2014/main" id="{63EB49E5-DE17-424D-A88D-42AB44C0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4326" name="Text Box 13">
            <a:extLst>
              <a:ext uri="{FF2B5EF4-FFF2-40B4-BE49-F238E27FC236}">
                <a16:creationId xmlns:a16="http://schemas.microsoft.com/office/drawing/2014/main" id="{ECFABB76-9652-4320-A6D0-0CDFFF4D4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984BE54-197D-4A47-B4DB-92BA1E0BF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تَجْعَلْ مُصِيبَتَنَا فِي دِينِنَا،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2C0384-845A-44B3-9886-23546C476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suffer misfortunes in affairs of our religion;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مصیبت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لا</a:t>
            </a:r>
            <a:endParaRPr lang="en-US" dirty="0" err="1"/>
          </a:p>
        </p:txBody>
      </p:sp>
      <p:sp>
        <p:nvSpPr>
          <p:cNvPr id="185348" name="Subtitle 4">
            <a:extLst>
              <a:ext uri="{FF2B5EF4-FFF2-40B4-BE49-F238E27FC236}">
                <a16:creationId xmlns:a16="http://schemas.microsoft.com/office/drawing/2014/main" id="{20EAB6D1-F46A-4138-B52E-151CFB44F0F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taj`al musibatana fi dinina</a:t>
            </a:r>
          </a:p>
        </p:txBody>
      </p:sp>
      <p:sp>
        <p:nvSpPr>
          <p:cNvPr id="185349" name="Text Box 13">
            <a:extLst>
              <a:ext uri="{FF2B5EF4-FFF2-40B4-BE49-F238E27FC236}">
                <a16:creationId xmlns:a16="http://schemas.microsoft.com/office/drawing/2014/main" id="{52D759C9-8BBB-4EED-92E4-7883ECEC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5350" name="Text Box 13">
            <a:extLst>
              <a:ext uri="{FF2B5EF4-FFF2-40B4-BE49-F238E27FC236}">
                <a16:creationId xmlns:a16="http://schemas.microsoft.com/office/drawing/2014/main" id="{1FE14DED-68D9-4CE7-B9D3-063EE88F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A3A1436-7B77-422C-9A54-467AA885A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تَجْعَلِ الدُّنْيَا أَكْبَرَ هَمِّنَا وَلا مَبْلَغَ عِلْمِنَا،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B3CD3E7-BA05-409D-B4F4-0FBE9D216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make our worldly affairs happen to be our greatest concern or our utmost knowledge;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علم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دنیا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بڑا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مقصد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/>
          </a:p>
        </p:txBody>
      </p:sp>
      <p:sp>
        <p:nvSpPr>
          <p:cNvPr id="186372" name="Subtitle 4">
            <a:extLst>
              <a:ext uri="{FF2B5EF4-FFF2-40B4-BE49-F238E27FC236}">
                <a16:creationId xmlns:a16="http://schemas.microsoft.com/office/drawing/2014/main" id="{93B23A90-64C8-47AC-BADC-01CA6321623B}"/>
              </a:ext>
            </a:extLst>
          </p:cNvPr>
          <p:cNvSpPr txBox="1">
            <a:spLocks/>
          </p:cNvSpPr>
          <p:nvPr/>
        </p:nvSpPr>
        <p:spPr bwMode="auto">
          <a:xfrm>
            <a:off x="161026" y="572650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taj`ali alddunya akbara hammna wa la mablagha `ilmina</a:t>
            </a:r>
          </a:p>
        </p:txBody>
      </p:sp>
      <p:sp>
        <p:nvSpPr>
          <p:cNvPr id="186373" name="Text Box 13">
            <a:extLst>
              <a:ext uri="{FF2B5EF4-FFF2-40B4-BE49-F238E27FC236}">
                <a16:creationId xmlns:a16="http://schemas.microsoft.com/office/drawing/2014/main" id="{571FEC39-AC83-4A7B-9BCC-880FE021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6374" name="Text Box 13">
            <a:extLst>
              <a:ext uri="{FF2B5EF4-FFF2-40B4-BE49-F238E27FC236}">
                <a16:creationId xmlns:a16="http://schemas.microsoft.com/office/drawing/2014/main" id="{0DD44A24-38A2-413D-BAF8-DF9F82CF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28F0D29-3314-4A77-A206-CCD538084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تُسَلِّطْ عَلَيْنَا مَنْ لا يَرْحَمُنَا،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3532BD2-1902-4A6B-8017-07046C8C2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set him who does not have mercy upon us as master over us;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شخص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غالب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کرے</a:t>
            </a:r>
            <a:endParaRPr lang="en-US" dirty="0" err="1"/>
          </a:p>
        </p:txBody>
      </p:sp>
      <p:sp>
        <p:nvSpPr>
          <p:cNvPr id="187396" name="Subtitle 4">
            <a:extLst>
              <a:ext uri="{FF2B5EF4-FFF2-40B4-BE49-F238E27FC236}">
                <a16:creationId xmlns:a16="http://schemas.microsoft.com/office/drawing/2014/main" id="{8C715A23-8A42-4E5C-B962-1EF00E401A2D}"/>
              </a:ext>
            </a:extLst>
          </p:cNvPr>
          <p:cNvSpPr txBox="1">
            <a:spLocks/>
          </p:cNvSpPr>
          <p:nvPr/>
        </p:nvSpPr>
        <p:spPr bwMode="auto">
          <a:xfrm>
            <a:off x="117894" y="562586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tusallt `alayna man la yarhamuna</a:t>
            </a:r>
          </a:p>
        </p:txBody>
      </p:sp>
      <p:sp>
        <p:nvSpPr>
          <p:cNvPr id="187397" name="Text Box 13">
            <a:extLst>
              <a:ext uri="{FF2B5EF4-FFF2-40B4-BE49-F238E27FC236}">
                <a16:creationId xmlns:a16="http://schemas.microsoft.com/office/drawing/2014/main" id="{9FF92C4B-D406-42D4-B95B-9695564D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7398" name="Text Box 13">
            <a:extLst>
              <a:ext uri="{FF2B5EF4-FFF2-40B4-BE49-F238E27FC236}">
                <a16:creationId xmlns:a16="http://schemas.microsoft.com/office/drawing/2014/main" id="{E585C5CA-A81A-43C7-A901-3975AB72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B6A34BD-BBB8-4269-8C67-05B963BE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بِرَحْمَتِكَ يَا أَرْحَمَ الرَّاحِمِينَ.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2CD283B-24F9-4572-BA23-F7B399FEA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mercy; O the most Merciful of all those who show mercy.</a:t>
            </a:r>
          </a:p>
          <a:p>
            <a:pPr algn="just">
              <a:defRPr/>
            </a:pPr>
            <a:r>
              <a:rPr lang="en-US" sz="3600" kern="1200" dirty="0" err="1">
                <a:ea typeface="+mn-lt"/>
                <a:cs typeface="+mn-lt"/>
              </a:rPr>
              <a:t>واسطہ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کا اے سب سے زیادہ رحم والے۔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8420" name="Subtitle 4">
            <a:extLst>
              <a:ext uri="{FF2B5EF4-FFF2-40B4-BE49-F238E27FC236}">
                <a16:creationId xmlns:a16="http://schemas.microsoft.com/office/drawing/2014/main" id="{6370FCAD-F895-4355-9A37-F2886107114C}"/>
              </a:ext>
            </a:extLst>
          </p:cNvPr>
          <p:cNvSpPr txBox="1">
            <a:spLocks/>
          </p:cNvSpPr>
          <p:nvPr/>
        </p:nvSpPr>
        <p:spPr bwMode="auto">
          <a:xfrm>
            <a:off x="74762" y="55539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birahmatika yarhama alrrahimina</a:t>
            </a:r>
          </a:p>
        </p:txBody>
      </p:sp>
      <p:sp>
        <p:nvSpPr>
          <p:cNvPr id="188421" name="Text Box 13">
            <a:extLst>
              <a:ext uri="{FF2B5EF4-FFF2-40B4-BE49-F238E27FC236}">
                <a16:creationId xmlns:a16="http://schemas.microsoft.com/office/drawing/2014/main" id="{6D8EA890-D37C-4694-9162-0D7764E3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8422" name="Text Box 13">
            <a:extLst>
              <a:ext uri="{FF2B5EF4-FFF2-40B4-BE49-F238E27FC236}">
                <a16:creationId xmlns:a16="http://schemas.microsoft.com/office/drawing/2014/main" id="{E9C4D2D1-9F7A-4D0B-B2D3-519E6E0D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BFA5DC5-6ED6-4110-B477-C76617F7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F3B11D7-17B1-4602-91F9-629A08CF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89444" name="Subtitle 4">
            <a:extLst>
              <a:ext uri="{FF2B5EF4-FFF2-40B4-BE49-F238E27FC236}">
                <a16:creationId xmlns:a16="http://schemas.microsoft.com/office/drawing/2014/main" id="{54C2F193-C8C0-4036-AEAE-CD9F3563160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89445" name="Text Box 13">
            <a:extLst>
              <a:ext uri="{FF2B5EF4-FFF2-40B4-BE49-F238E27FC236}">
                <a16:creationId xmlns:a16="http://schemas.microsoft.com/office/drawing/2014/main" id="{BFCC4AA1-8CF6-46E6-A3DF-0B1336CF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89446" name="Text Box 13">
            <a:extLst>
              <a:ext uri="{FF2B5EF4-FFF2-40B4-BE49-F238E27FC236}">
                <a16:creationId xmlns:a16="http://schemas.microsoft.com/office/drawing/2014/main" id="{53C81B29-B789-4FA9-B0D8-307B847F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3">
            <a:extLst>
              <a:ext uri="{FF2B5EF4-FFF2-40B4-BE49-F238E27FC236}">
                <a16:creationId xmlns:a16="http://schemas.microsoft.com/office/drawing/2014/main" id="{0A93CED8-3DE8-44C3-B894-55986A777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0467" name="Text Box 13">
            <a:extLst>
              <a:ext uri="{FF2B5EF4-FFF2-40B4-BE49-F238E27FC236}">
                <a16:creationId xmlns:a16="http://schemas.microsoft.com/office/drawing/2014/main" id="{8DC69CF8-5B66-47D7-B28D-F819BD64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190468" name="AutoShape 2">
            <a:extLst>
              <a:ext uri="{FF2B5EF4-FFF2-40B4-BE49-F238E27FC236}">
                <a16:creationId xmlns:a16="http://schemas.microsoft.com/office/drawing/2014/main" id="{D05F82B0-703E-4B6D-9847-78BDD7A6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0469" name="Text Box 5">
            <a:extLst>
              <a:ext uri="{FF2B5EF4-FFF2-40B4-BE49-F238E27FC236}">
                <a16:creationId xmlns:a16="http://schemas.microsoft.com/office/drawing/2014/main" id="{2B5ADB3E-EC00-4003-8966-12DAD44E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Salawaat taught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Imam Zainul Abideen (A.S)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156)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6A44332-B367-430E-A8EF-09FE831BD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شَجَرَةِ النُّبُوَّةِ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3AE347D-ED9D-490A-9C47-F31540E20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shajarati alnnbuwwati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0B21240-7310-4A68-8B67-158A49F42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وَسَمِعْتَ دُعَاءَهُ فَأَجَبْتَهُ،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015AE7B-B97E-473E-A27A-BBEE98BD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 those whose prayers have been heard by You and thus You have responded to them;</a:t>
            </a:r>
          </a:p>
        </p:txBody>
      </p:sp>
      <p:sp>
        <p:nvSpPr>
          <p:cNvPr id="23556" name="Subtitle 4">
            <a:extLst>
              <a:ext uri="{FF2B5EF4-FFF2-40B4-BE49-F238E27FC236}">
                <a16:creationId xmlns:a16="http://schemas.microsoft.com/office/drawing/2014/main" id="{1FEA876F-6801-495A-A4A7-971B64AA7057}"/>
              </a:ext>
            </a:extLst>
          </p:cNvPr>
          <p:cNvSpPr txBox="1">
            <a:spLocks/>
          </p:cNvSpPr>
          <p:nvPr/>
        </p:nvSpPr>
        <p:spPr bwMode="auto">
          <a:xfrm>
            <a:off x="232914" y="4044351"/>
            <a:ext cx="8686800" cy="264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دعا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شرف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قبولیت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بخشا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sami`ta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du`a‘ahu</a:t>
            </a:r>
            <a:r>
              <a:rPr lang="it-IT" b="1" i="1" dirty="0">
                <a:latin typeface="Arial"/>
                <a:ea typeface="MS Mincho"/>
                <a:cs typeface="Arial"/>
              </a:rPr>
              <a:t> fa-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ajabtahu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23557" name="Text Box 13">
            <a:extLst>
              <a:ext uri="{FF2B5EF4-FFF2-40B4-BE49-F238E27FC236}">
                <a16:creationId xmlns:a16="http://schemas.microsoft.com/office/drawing/2014/main" id="{6BFAD300-A89F-4829-85F8-7FF415B5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E1D40046-997C-4170-BB54-A604CD45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E5A5B2E-19F6-431A-85EB-133FA4786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C9AD4F8-5C2F-46A0-8B3B-5A67572E3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91492" name="Subtitle 4">
            <a:extLst>
              <a:ext uri="{FF2B5EF4-FFF2-40B4-BE49-F238E27FC236}">
                <a16:creationId xmlns:a16="http://schemas.microsoft.com/office/drawing/2014/main" id="{7BA2C4B6-1784-4079-BC91-1BBD53FAC50C}"/>
              </a:ext>
            </a:extLst>
          </p:cNvPr>
          <p:cNvSpPr txBox="1">
            <a:spLocks/>
          </p:cNvSpPr>
          <p:nvPr/>
        </p:nvSpPr>
        <p:spPr bwMode="auto">
          <a:xfrm>
            <a:off x="232913" y="534837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191493" name="Text Box 13">
            <a:extLst>
              <a:ext uri="{FF2B5EF4-FFF2-40B4-BE49-F238E27FC236}">
                <a16:creationId xmlns:a16="http://schemas.microsoft.com/office/drawing/2014/main" id="{D747B161-0839-45B4-870C-1CD43877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1494" name="Text Box 13">
            <a:extLst>
              <a:ext uri="{FF2B5EF4-FFF2-40B4-BE49-F238E27FC236}">
                <a16:creationId xmlns:a16="http://schemas.microsoft.com/office/drawing/2014/main" id="{A48F7325-1EE1-42D5-883D-B6C965D9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1D4CD02-BB57-4A5C-AECC-4A6A9FBE8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30CEC8A-DE56-4F75-B831-565F68D21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192516" name="Subtitle 4">
            <a:extLst>
              <a:ext uri="{FF2B5EF4-FFF2-40B4-BE49-F238E27FC236}">
                <a16:creationId xmlns:a16="http://schemas.microsoft.com/office/drawing/2014/main" id="{7FBB462E-3BF1-4A64-A604-61CCCC1186E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92517" name="Text Box 13">
            <a:extLst>
              <a:ext uri="{FF2B5EF4-FFF2-40B4-BE49-F238E27FC236}">
                <a16:creationId xmlns:a16="http://schemas.microsoft.com/office/drawing/2014/main" id="{9148BE4F-3791-43DC-BEE6-94785FF6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2518" name="Text Box 13">
            <a:extLst>
              <a:ext uri="{FF2B5EF4-FFF2-40B4-BE49-F238E27FC236}">
                <a16:creationId xmlns:a16="http://schemas.microsoft.com/office/drawing/2014/main" id="{36B1F0E2-F408-44F6-8E91-DA0BAE4C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8A14E3E-00D8-415D-92B5-F1CA85358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شَجَرَةِ النُّبُوَّةِ،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8BBAA5E-9984-4EC7-9436-201E0250F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/>
              </a:rPr>
              <a:t>the tree of Prophethood;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نبوت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شجر</a:t>
            </a:r>
            <a:endParaRPr lang="en-US" dirty="0" err="1"/>
          </a:p>
        </p:txBody>
      </p:sp>
      <p:sp>
        <p:nvSpPr>
          <p:cNvPr id="193540" name="Subtitle 4">
            <a:extLst>
              <a:ext uri="{FF2B5EF4-FFF2-40B4-BE49-F238E27FC236}">
                <a16:creationId xmlns:a16="http://schemas.microsoft.com/office/drawing/2014/main" id="{A3FCFCAE-8140-4FAF-B285-FBB58C21746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shajarati alnnbuwwati</a:t>
            </a:r>
          </a:p>
        </p:txBody>
      </p:sp>
      <p:sp>
        <p:nvSpPr>
          <p:cNvPr id="193541" name="Text Box 13">
            <a:extLst>
              <a:ext uri="{FF2B5EF4-FFF2-40B4-BE49-F238E27FC236}">
                <a16:creationId xmlns:a16="http://schemas.microsoft.com/office/drawing/2014/main" id="{AB867E03-B9B4-46B6-821A-71272220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3542" name="Text Box 13">
            <a:extLst>
              <a:ext uri="{FF2B5EF4-FFF2-40B4-BE49-F238E27FC236}">
                <a16:creationId xmlns:a16="http://schemas.microsoft.com/office/drawing/2014/main" id="{CEA80C75-62BB-44B0-825D-B1E3DF4C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FAFEB80-C45E-4D15-9C2D-A260655F8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وَمَوضِعِ الرِّسَالَةِ،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52F9886-FBDF-41AC-8301-3542F8FE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en-US" sz="3600" b="1" kern="1200" dirty="0">
                <a:ea typeface="MS Mincho"/>
                <a:cs typeface="+mn-lt"/>
              </a:rPr>
              <a:t>and the trustees of the (Divine) Mission;</a:t>
            </a:r>
            <a:endParaRPr lang="en-US" sz="3600" kern="1200" dirty="0">
              <a:ea typeface="+mn-lt"/>
              <a:cs typeface="+mn-lt"/>
            </a:endParaRPr>
          </a:p>
          <a:p>
            <a:pPr marL="342900" indent="-342900">
              <a:defRPr/>
            </a:pPr>
            <a:r>
              <a:rPr lang="en-US" sz="3600" kern="1200" dirty="0" err="1">
                <a:ea typeface="MS Mincho"/>
                <a:cs typeface="+mn-lt"/>
              </a:rPr>
              <a:t>رسالت</a:t>
            </a:r>
            <a:r>
              <a:rPr lang="en-US" sz="3600" kern="1200" dirty="0">
                <a:ea typeface="MS Mincho"/>
                <a:cs typeface="+mn-lt"/>
              </a:rPr>
              <a:t> </a:t>
            </a:r>
            <a:r>
              <a:rPr lang="en-US" sz="3600" kern="1200" dirty="0" err="1">
                <a:ea typeface="MS Mincho"/>
                <a:cs typeface="+mn-lt"/>
              </a:rPr>
              <a:t>کا</a:t>
            </a:r>
            <a:r>
              <a:rPr lang="en-US" sz="3600" kern="1200" dirty="0">
                <a:ea typeface="MS Mincho"/>
                <a:cs typeface="+mn-lt"/>
              </a:rPr>
              <a:t> </a:t>
            </a:r>
            <a:r>
              <a:rPr lang="en-US" sz="3600" kern="1200" dirty="0" err="1">
                <a:ea typeface="MS Mincho"/>
                <a:cs typeface="+mn-lt"/>
              </a:rPr>
              <a:t>مقام</a:t>
            </a:r>
            <a:endParaRPr lang="en-US" dirty="0" err="1"/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،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94564" name="Subtitle 4">
            <a:extLst>
              <a:ext uri="{FF2B5EF4-FFF2-40B4-BE49-F238E27FC236}">
                <a16:creationId xmlns:a16="http://schemas.microsoft.com/office/drawing/2014/main" id="{08018037-B466-4C87-8EDA-FCFBE4124212}"/>
              </a:ext>
            </a:extLst>
          </p:cNvPr>
          <p:cNvSpPr txBox="1">
            <a:spLocks/>
          </p:cNvSpPr>
          <p:nvPr/>
        </p:nvSpPr>
        <p:spPr bwMode="auto">
          <a:xfrm>
            <a:off x="304800" y="515140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mawdi`i alrrisalati</a:t>
            </a:r>
          </a:p>
        </p:txBody>
      </p:sp>
      <p:sp>
        <p:nvSpPr>
          <p:cNvPr id="194565" name="Text Box 13">
            <a:extLst>
              <a:ext uri="{FF2B5EF4-FFF2-40B4-BE49-F238E27FC236}">
                <a16:creationId xmlns:a16="http://schemas.microsoft.com/office/drawing/2014/main" id="{97BA8CB6-6546-44A1-B1D8-9279882D5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4566" name="Text Box 13">
            <a:extLst>
              <a:ext uri="{FF2B5EF4-FFF2-40B4-BE49-F238E27FC236}">
                <a16:creationId xmlns:a16="http://schemas.microsoft.com/office/drawing/2014/main" id="{6DF3F719-38F1-407F-9B77-28112EB2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E62ACF7-340B-4EDB-84DA-9B6DF49AF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وَمُخْتَلَفِ الْمَلائِكَةِ،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F1E2927-1F16-4D26-9AD3-77399CA00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frequently visited by the angels;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فرشتوں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رفت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جگہ</a:t>
            </a:r>
            <a:endParaRPr lang="en-US" dirty="0" err="1"/>
          </a:p>
        </p:txBody>
      </p:sp>
      <p:sp>
        <p:nvSpPr>
          <p:cNvPr id="195588" name="Subtitle 4">
            <a:extLst>
              <a:ext uri="{FF2B5EF4-FFF2-40B4-BE49-F238E27FC236}">
                <a16:creationId xmlns:a16="http://schemas.microsoft.com/office/drawing/2014/main" id="{563C23B6-3D68-4154-813B-D47B58ADEFC1}"/>
              </a:ext>
            </a:extLst>
          </p:cNvPr>
          <p:cNvSpPr txBox="1">
            <a:spLocks/>
          </p:cNvSpPr>
          <p:nvPr/>
        </p:nvSpPr>
        <p:spPr bwMode="auto">
          <a:xfrm>
            <a:off x="261668" y="509389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mukhtalafi almala’ikati</a:t>
            </a:r>
          </a:p>
        </p:txBody>
      </p:sp>
      <p:sp>
        <p:nvSpPr>
          <p:cNvPr id="195589" name="Text Box 13">
            <a:extLst>
              <a:ext uri="{FF2B5EF4-FFF2-40B4-BE49-F238E27FC236}">
                <a16:creationId xmlns:a16="http://schemas.microsoft.com/office/drawing/2014/main" id="{A9652C98-CA81-4E93-80B0-36230AAE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5590" name="Text Box 13">
            <a:extLst>
              <a:ext uri="{FF2B5EF4-FFF2-40B4-BE49-F238E27FC236}">
                <a16:creationId xmlns:a16="http://schemas.microsoft.com/office/drawing/2014/main" id="{877F8E12-6BEF-43CF-B6CC-EF586E02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06C5040-BF74-4190-AA74-DE6015EEF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وَمَعْدِنِ الْعِلْمِ،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FF027B1-AD63-442D-9599-1AB525F52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core of knowledge;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علم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خزانے</a:t>
            </a:r>
            <a:endParaRPr lang="en-US" dirty="0" err="1"/>
          </a:p>
        </p:txBody>
      </p:sp>
      <p:sp>
        <p:nvSpPr>
          <p:cNvPr id="196612" name="Subtitle 4">
            <a:extLst>
              <a:ext uri="{FF2B5EF4-FFF2-40B4-BE49-F238E27FC236}">
                <a16:creationId xmlns:a16="http://schemas.microsoft.com/office/drawing/2014/main" id="{FBF735A1-EE78-4BB9-8099-13ACAD6D5D5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ma`dini al`ilmi</a:t>
            </a:r>
          </a:p>
        </p:txBody>
      </p:sp>
      <p:sp>
        <p:nvSpPr>
          <p:cNvPr id="196613" name="Text Box 13">
            <a:extLst>
              <a:ext uri="{FF2B5EF4-FFF2-40B4-BE49-F238E27FC236}">
                <a16:creationId xmlns:a16="http://schemas.microsoft.com/office/drawing/2014/main" id="{5DC105B4-A41B-4A48-9DA1-E4A4294C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6614" name="Text Box 13">
            <a:extLst>
              <a:ext uri="{FF2B5EF4-FFF2-40B4-BE49-F238E27FC236}">
                <a16:creationId xmlns:a16="http://schemas.microsoft.com/office/drawing/2014/main" id="{000157AF-B89E-4994-81A3-C8439943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70A7820-4E9D-43FD-B4BB-F51DE2A59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وَأَهْلِ بَيْتِ الْوَحْيِ.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2265209-BB01-4264-B19B-02F7A8D53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Household of the Divine Revelation.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خانہ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وحی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97636" name="Subtitle 4">
            <a:extLst>
              <a:ext uri="{FF2B5EF4-FFF2-40B4-BE49-F238E27FC236}">
                <a16:creationId xmlns:a16="http://schemas.microsoft.com/office/drawing/2014/main" id="{91C27C6D-AEE2-45DB-968A-1AB5B84864DE}"/>
              </a:ext>
            </a:extLst>
          </p:cNvPr>
          <p:cNvSpPr txBox="1">
            <a:spLocks/>
          </p:cNvSpPr>
          <p:nvPr/>
        </p:nvSpPr>
        <p:spPr bwMode="auto">
          <a:xfrm>
            <a:off x="261668" y="535269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ahli bayti alwahii</a:t>
            </a:r>
          </a:p>
        </p:txBody>
      </p:sp>
      <p:sp>
        <p:nvSpPr>
          <p:cNvPr id="197637" name="Text Box 13">
            <a:extLst>
              <a:ext uri="{FF2B5EF4-FFF2-40B4-BE49-F238E27FC236}">
                <a16:creationId xmlns:a16="http://schemas.microsoft.com/office/drawing/2014/main" id="{88531C0B-D18B-4BBD-8370-E8B04DF6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7638" name="Text Box 13">
            <a:extLst>
              <a:ext uri="{FF2B5EF4-FFF2-40B4-BE49-F238E27FC236}">
                <a16:creationId xmlns:a16="http://schemas.microsoft.com/office/drawing/2014/main" id="{652984F5-8419-443F-94D7-C54DBCD0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8EA903F-940C-4367-9C91-24C5A711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9B9C24-EB57-4B18-A9C5-AD4BE23C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send blessings upon Muhammad and the Family of Muhammad—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98660" name="Subtitle 4">
            <a:extLst>
              <a:ext uri="{FF2B5EF4-FFF2-40B4-BE49-F238E27FC236}">
                <a16:creationId xmlns:a16="http://schemas.microsoft.com/office/drawing/2014/main" id="{24397114-10DB-4882-B27F-D54FDC9687ED}"/>
              </a:ext>
            </a:extLst>
          </p:cNvPr>
          <p:cNvSpPr txBox="1">
            <a:spLocks/>
          </p:cNvSpPr>
          <p:nvPr/>
        </p:nvSpPr>
        <p:spPr bwMode="auto">
          <a:xfrm>
            <a:off x="261668" y="543895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198661" name="Text Box 13">
            <a:extLst>
              <a:ext uri="{FF2B5EF4-FFF2-40B4-BE49-F238E27FC236}">
                <a16:creationId xmlns:a16="http://schemas.microsoft.com/office/drawing/2014/main" id="{7F5CB476-6E23-4699-A03D-D6846832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8662" name="Text Box 13">
            <a:extLst>
              <a:ext uri="{FF2B5EF4-FFF2-40B4-BE49-F238E27FC236}">
                <a16:creationId xmlns:a16="http://schemas.microsoft.com/office/drawing/2014/main" id="{9A546EBF-337F-4319-A064-0C8503972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F3E6BCB-1F3B-4951-9E39-3E8F1BFE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الْفُلْكِ الْجَارِيَةِ فِي اللُّجَجِ الْغَامِرَةِ،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E448436-8556-4FC4-BA60-CB2697CA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sailing ships through the abysmal waves.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بھنوروں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چلتی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کشتی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99684" name="Subtitle 4">
            <a:extLst>
              <a:ext uri="{FF2B5EF4-FFF2-40B4-BE49-F238E27FC236}">
                <a16:creationId xmlns:a16="http://schemas.microsoft.com/office/drawing/2014/main" id="{E12858CB-8DC9-41A7-AB1A-655ADDF4725D}"/>
              </a:ext>
            </a:extLst>
          </p:cNvPr>
          <p:cNvSpPr txBox="1">
            <a:spLocks/>
          </p:cNvSpPr>
          <p:nvPr/>
        </p:nvSpPr>
        <p:spPr bwMode="auto">
          <a:xfrm>
            <a:off x="232913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alfulki aljariyati fi allujaji alghamirati</a:t>
            </a:r>
          </a:p>
        </p:txBody>
      </p:sp>
      <p:sp>
        <p:nvSpPr>
          <p:cNvPr id="199685" name="Text Box 13">
            <a:extLst>
              <a:ext uri="{FF2B5EF4-FFF2-40B4-BE49-F238E27FC236}">
                <a16:creationId xmlns:a16="http://schemas.microsoft.com/office/drawing/2014/main" id="{E5467A68-2933-4D83-9CF0-3C72E9B4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99686" name="Text Box 13">
            <a:extLst>
              <a:ext uri="{FF2B5EF4-FFF2-40B4-BE49-F238E27FC236}">
                <a16:creationId xmlns:a16="http://schemas.microsoft.com/office/drawing/2014/main" id="{AB22969E-5154-4DA8-A45E-4BA3DF19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96444C7-FBB6-40D8-B789-194FBBE8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يَأْمَنُ مَنْ رَكِبَهَا،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88E7C23-D44A-4905-B740-396C23B6B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who embarks on will be saved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سوار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ہوگا</a:t>
            </a:r>
            <a:endParaRPr lang="en-US" dirty="0" err="1"/>
          </a:p>
        </p:txBody>
      </p:sp>
      <p:sp>
        <p:nvSpPr>
          <p:cNvPr id="200708" name="Subtitle 4">
            <a:extLst>
              <a:ext uri="{FF2B5EF4-FFF2-40B4-BE49-F238E27FC236}">
                <a16:creationId xmlns:a16="http://schemas.microsoft.com/office/drawing/2014/main" id="{4C52D434-DD22-48F3-8691-0C0D347F653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yamanu man rakibaha</a:t>
            </a:r>
          </a:p>
        </p:txBody>
      </p:sp>
      <p:sp>
        <p:nvSpPr>
          <p:cNvPr id="200709" name="Text Box 13">
            <a:extLst>
              <a:ext uri="{FF2B5EF4-FFF2-40B4-BE49-F238E27FC236}">
                <a16:creationId xmlns:a16="http://schemas.microsoft.com/office/drawing/2014/main" id="{CA823862-FC44-4B65-B2BF-DFC01E1E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0710" name="Text Box 13">
            <a:extLst>
              <a:ext uri="{FF2B5EF4-FFF2-40B4-BE49-F238E27FC236}">
                <a16:creationId xmlns:a16="http://schemas.microsoft.com/office/drawing/2014/main" id="{B1F704CF-DC63-40F6-AAD0-0FD2675F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19668A-D739-4E95-B339-0F83B7D1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وَعَلِمْتَ اسْتِقَالَتَهُ فَأَقَلْتَهُ،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F70CD5C-68AA-496D-9CFD-1056A335F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 those whose true repentance has been admitted by You and thus You have accepted it;</a:t>
            </a:r>
          </a:p>
        </p:txBody>
      </p:sp>
      <p:sp>
        <p:nvSpPr>
          <p:cNvPr id="24580" name="Subtitle 4">
            <a:extLst>
              <a:ext uri="{FF2B5EF4-FFF2-40B4-BE49-F238E27FC236}">
                <a16:creationId xmlns:a16="http://schemas.microsoft.com/office/drawing/2014/main" id="{E34B3FE6-5D2B-4850-B457-E23390BEF0BB}"/>
              </a:ext>
            </a:extLst>
          </p:cNvPr>
          <p:cNvSpPr txBox="1">
            <a:spLocks/>
          </p:cNvSpPr>
          <p:nvPr/>
        </p:nvSpPr>
        <p:spPr bwMode="auto">
          <a:xfrm>
            <a:off x="304800" y="3972464"/>
            <a:ext cx="8686800" cy="2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پشیمانی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آگاہ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انہیں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معاف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کردیا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alimta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astiqalatahu</a:t>
            </a:r>
            <a:r>
              <a:rPr lang="it-IT" b="1" i="1" dirty="0">
                <a:latin typeface="Arial"/>
                <a:ea typeface="MS Mincho"/>
                <a:cs typeface="Arial"/>
              </a:rPr>
              <a:t> fa-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aqaltahu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24581" name="Text Box 13">
            <a:extLst>
              <a:ext uri="{FF2B5EF4-FFF2-40B4-BE49-F238E27FC236}">
                <a16:creationId xmlns:a16="http://schemas.microsoft.com/office/drawing/2014/main" id="{00036C99-963D-4307-8099-10CE2452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582" name="Text Box 13">
            <a:extLst>
              <a:ext uri="{FF2B5EF4-FFF2-40B4-BE49-F238E27FC236}">
                <a16:creationId xmlns:a16="http://schemas.microsoft.com/office/drawing/2014/main" id="{F74A95E7-41B5-4DE4-8B39-8DAE362E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4C1BBB7-22D9-4696-B506-AEF1B2FBB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وَيَغْرَقُ مَنْ تَرَكَهَا،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3DFA061-D117-4EC1-8547-66A1F9EB1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he who abandons will be drowned.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غرق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ہوگا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چھوڑ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</a:t>
            </a:r>
            <a:endParaRPr lang="en-US" dirty="0" err="1"/>
          </a:p>
        </p:txBody>
      </p:sp>
      <p:sp>
        <p:nvSpPr>
          <p:cNvPr id="201732" name="Subtitle 4">
            <a:extLst>
              <a:ext uri="{FF2B5EF4-FFF2-40B4-BE49-F238E27FC236}">
                <a16:creationId xmlns:a16="http://schemas.microsoft.com/office/drawing/2014/main" id="{FB649853-058E-4160-9871-6B24A5E870E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yaghraqu man tarakaha</a:t>
            </a:r>
          </a:p>
        </p:txBody>
      </p:sp>
      <p:sp>
        <p:nvSpPr>
          <p:cNvPr id="201733" name="Text Box 13">
            <a:extLst>
              <a:ext uri="{FF2B5EF4-FFF2-40B4-BE49-F238E27FC236}">
                <a16:creationId xmlns:a16="http://schemas.microsoft.com/office/drawing/2014/main" id="{DF65FAB2-E15A-496C-9918-8C4F09D9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1734" name="Text Box 13">
            <a:extLst>
              <a:ext uri="{FF2B5EF4-FFF2-40B4-BE49-F238E27FC236}">
                <a16:creationId xmlns:a16="http://schemas.microsoft.com/office/drawing/2014/main" id="{6AEDF12F-41F0-4C79-A7F8-E07DDF5F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BC9BC26-F108-4B4F-90F8-9A4A113FA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الْمُتَقَدِّمُ لَهُمْ مَارِقٌ،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DDA2BD0-6A71-4B9E-87F5-16363E8F7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who precedes them will miss the Right Path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نکلنے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خارج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202756" name="Subtitle 4">
            <a:extLst>
              <a:ext uri="{FF2B5EF4-FFF2-40B4-BE49-F238E27FC236}">
                <a16:creationId xmlns:a16="http://schemas.microsoft.com/office/drawing/2014/main" id="{C2F83D93-0D58-4D0A-B78D-3D14FA4731CF}"/>
              </a:ext>
            </a:extLst>
          </p:cNvPr>
          <p:cNvSpPr txBox="1">
            <a:spLocks/>
          </p:cNvSpPr>
          <p:nvPr/>
        </p:nvSpPr>
        <p:spPr bwMode="auto">
          <a:xfrm>
            <a:off x="261668" y="526642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almutaqaddmu lahum mariqun</a:t>
            </a:r>
          </a:p>
        </p:txBody>
      </p:sp>
      <p:sp>
        <p:nvSpPr>
          <p:cNvPr id="202757" name="Text Box 13">
            <a:extLst>
              <a:ext uri="{FF2B5EF4-FFF2-40B4-BE49-F238E27FC236}">
                <a16:creationId xmlns:a16="http://schemas.microsoft.com/office/drawing/2014/main" id="{82AA1CC6-63F2-4711-B283-3E8C89F3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2758" name="Text Box 13">
            <a:extLst>
              <a:ext uri="{FF2B5EF4-FFF2-40B4-BE49-F238E27FC236}">
                <a16:creationId xmlns:a16="http://schemas.microsoft.com/office/drawing/2014/main" id="{F280CAD7-A47B-4E56-BCEC-BFC36511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B21CA25-76EA-46FC-B86D-681605EB2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وَالْمُتَأَخِّرُ عَنْهُمْ زَاهِقٌ،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01CADAB-9379-40A2-ADA0-0F140E9F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/>
              </a:rPr>
              <a:t>and he misses them will lose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پیچھے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نابود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</a:t>
            </a:r>
            <a:endParaRPr lang="en-US" dirty="0" err="1"/>
          </a:p>
          <a:p>
            <a:pPr marL="342900" indent="-342900">
              <a:defRPr/>
            </a:pPr>
            <a:endParaRPr lang="en-US" sz="3600" kern="1200"/>
          </a:p>
        </p:txBody>
      </p:sp>
      <p:sp>
        <p:nvSpPr>
          <p:cNvPr id="203780" name="Subtitle 4">
            <a:extLst>
              <a:ext uri="{FF2B5EF4-FFF2-40B4-BE49-F238E27FC236}">
                <a16:creationId xmlns:a16="http://schemas.microsoft.com/office/drawing/2014/main" id="{3B48AB44-0EDD-4243-A48F-97E94903870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wal-mutakhkhru `anhum zahiqun</a:t>
            </a:r>
          </a:p>
        </p:txBody>
      </p:sp>
      <p:sp>
        <p:nvSpPr>
          <p:cNvPr id="203781" name="Text Box 13">
            <a:extLst>
              <a:ext uri="{FF2B5EF4-FFF2-40B4-BE49-F238E27FC236}">
                <a16:creationId xmlns:a16="http://schemas.microsoft.com/office/drawing/2014/main" id="{26855648-EAE3-4E93-B632-3245C5F9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3782" name="Text Box 13">
            <a:extLst>
              <a:ext uri="{FF2B5EF4-FFF2-40B4-BE49-F238E27FC236}">
                <a16:creationId xmlns:a16="http://schemas.microsoft.com/office/drawing/2014/main" id="{0DB83FD1-71FA-4247-83AE-CA8D3A0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956783C-562A-4BEB-9FF5-9123F6117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وَاللازِمُ لَهُمْ لاحِقٌ.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8F895DE-D99F-40E2-84D7-DF178170B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he who adheres to them will win.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پہنچ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</a:t>
            </a:r>
            <a:endParaRPr lang="en-US" dirty="0" err="1"/>
          </a:p>
        </p:txBody>
      </p:sp>
      <p:sp>
        <p:nvSpPr>
          <p:cNvPr id="204804" name="Subtitle 4">
            <a:extLst>
              <a:ext uri="{FF2B5EF4-FFF2-40B4-BE49-F238E27FC236}">
                <a16:creationId xmlns:a16="http://schemas.microsoft.com/office/drawing/2014/main" id="{B9C45280-9FBD-4DEE-9F24-A526A71221F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wal-lazimu lahum lahiqun</a:t>
            </a:r>
          </a:p>
        </p:txBody>
      </p:sp>
      <p:sp>
        <p:nvSpPr>
          <p:cNvPr id="204805" name="Text Box 13">
            <a:extLst>
              <a:ext uri="{FF2B5EF4-FFF2-40B4-BE49-F238E27FC236}">
                <a16:creationId xmlns:a16="http://schemas.microsoft.com/office/drawing/2014/main" id="{0D51368A-E208-438D-8122-EA11C3F7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4806" name="Text Box 13">
            <a:extLst>
              <a:ext uri="{FF2B5EF4-FFF2-40B4-BE49-F238E27FC236}">
                <a16:creationId xmlns:a16="http://schemas.microsoft.com/office/drawing/2014/main" id="{B54DB749-BBA8-4DA1-99FE-555D5ECE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785D95D-843F-4B86-8CDB-3046F264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8A7551A-A677-4C96-94BE-E628AE82C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send blessings upon Muhammad and the Household of Muhammad—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205828" name="Subtitle 4">
            <a:extLst>
              <a:ext uri="{FF2B5EF4-FFF2-40B4-BE49-F238E27FC236}">
                <a16:creationId xmlns:a16="http://schemas.microsoft.com/office/drawing/2014/main" id="{83A9AD29-EE07-4203-BA0C-04D971CF1F71}"/>
              </a:ext>
            </a:extLst>
          </p:cNvPr>
          <p:cNvSpPr txBox="1">
            <a:spLocks/>
          </p:cNvSpPr>
          <p:nvPr/>
        </p:nvSpPr>
        <p:spPr bwMode="auto">
          <a:xfrm>
            <a:off x="261668" y="523767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05829" name="Text Box 13">
            <a:extLst>
              <a:ext uri="{FF2B5EF4-FFF2-40B4-BE49-F238E27FC236}">
                <a16:creationId xmlns:a16="http://schemas.microsoft.com/office/drawing/2014/main" id="{4FDCB9BB-C1BE-445D-8394-993B25DDD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5830" name="Text Box 13">
            <a:extLst>
              <a:ext uri="{FF2B5EF4-FFF2-40B4-BE49-F238E27FC236}">
                <a16:creationId xmlns:a16="http://schemas.microsoft.com/office/drawing/2014/main" id="{908BEA28-1D14-4F03-AD71-E84E0FA9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F536EAE-FE59-40B2-93C5-CEA2A903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الْكَهْفِ الْحَصِينِ،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F86225D-F17B-4BCA-BA9D-8582736E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impregnable shelter;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پائیدار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endParaRPr lang="en-US" dirty="0" err="1"/>
          </a:p>
        </p:txBody>
      </p:sp>
      <p:sp>
        <p:nvSpPr>
          <p:cNvPr id="206852" name="Subtitle 4">
            <a:extLst>
              <a:ext uri="{FF2B5EF4-FFF2-40B4-BE49-F238E27FC236}">
                <a16:creationId xmlns:a16="http://schemas.microsoft.com/office/drawing/2014/main" id="{84D2F25C-FBDD-4DEA-B083-D05D948E6AF6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alkahfi alhasini</a:t>
            </a:r>
          </a:p>
        </p:txBody>
      </p:sp>
      <p:sp>
        <p:nvSpPr>
          <p:cNvPr id="206853" name="Text Box 13">
            <a:extLst>
              <a:ext uri="{FF2B5EF4-FFF2-40B4-BE49-F238E27FC236}">
                <a16:creationId xmlns:a16="http://schemas.microsoft.com/office/drawing/2014/main" id="{67095CF0-2336-4585-867B-171EE72B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6854" name="Text Box 13">
            <a:extLst>
              <a:ext uri="{FF2B5EF4-FFF2-40B4-BE49-F238E27FC236}">
                <a16:creationId xmlns:a16="http://schemas.microsoft.com/office/drawing/2014/main" id="{C7E0B0DB-7C7C-4E59-A84B-57CB1596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8BEE029-600B-4A47-B05D-0334B1EB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وَغِيَاثِ الْمُضْطَرِّ الْمُسْتَكِينِ،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B0776D8-AAE4-459B-9130-05894C2B5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/>
              </a:rPr>
              <a:t>and the succorers of the helpless, distressed ones;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پریشان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بے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چارے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فریاد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پہنچنے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،</a:t>
            </a:r>
            <a:endParaRPr lang="en-US" dirty="0"/>
          </a:p>
        </p:txBody>
      </p:sp>
      <p:sp>
        <p:nvSpPr>
          <p:cNvPr id="207876" name="Subtitle 4">
            <a:extLst>
              <a:ext uri="{FF2B5EF4-FFF2-40B4-BE49-F238E27FC236}">
                <a16:creationId xmlns:a16="http://schemas.microsoft.com/office/drawing/2014/main" id="{08A6E3C0-7ECC-4BFC-B530-A0C96FC0F991}"/>
              </a:ext>
            </a:extLst>
          </p:cNvPr>
          <p:cNvSpPr txBox="1">
            <a:spLocks/>
          </p:cNvSpPr>
          <p:nvPr/>
        </p:nvSpPr>
        <p:spPr bwMode="auto">
          <a:xfrm>
            <a:off x="261668" y="507952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ghiyathi almudtarr almustakini</a:t>
            </a:r>
          </a:p>
        </p:txBody>
      </p:sp>
      <p:sp>
        <p:nvSpPr>
          <p:cNvPr id="207877" name="Text Box 13">
            <a:extLst>
              <a:ext uri="{FF2B5EF4-FFF2-40B4-BE49-F238E27FC236}">
                <a16:creationId xmlns:a16="http://schemas.microsoft.com/office/drawing/2014/main" id="{17F1A608-6337-41FA-A992-971D5342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7878" name="Text Box 13">
            <a:extLst>
              <a:ext uri="{FF2B5EF4-FFF2-40B4-BE49-F238E27FC236}">
                <a16:creationId xmlns:a16="http://schemas.microsoft.com/office/drawing/2014/main" id="{7412E9A1-E50C-4A26-9B87-618D4278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2B4948B-87F3-4346-91C2-42729AA1D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وَمَلْجَاَ الْهَارِبِينَ،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ACE6F75-6BF0-42C9-AF94-783D1C87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haven of the fugitives;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بھاگنے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ڈرنے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کیلئے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امان</a:t>
            </a:r>
            <a:endParaRPr lang="en-US" dirty="0" err="1"/>
          </a:p>
        </p:txBody>
      </p:sp>
      <p:sp>
        <p:nvSpPr>
          <p:cNvPr id="208900" name="Subtitle 4">
            <a:extLst>
              <a:ext uri="{FF2B5EF4-FFF2-40B4-BE49-F238E27FC236}">
                <a16:creationId xmlns:a16="http://schemas.microsoft.com/office/drawing/2014/main" id="{AC7059BF-C9D5-433C-94A1-131303A2C27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malja alharibina</a:t>
            </a:r>
          </a:p>
        </p:txBody>
      </p:sp>
      <p:sp>
        <p:nvSpPr>
          <p:cNvPr id="208901" name="Text Box 13">
            <a:extLst>
              <a:ext uri="{FF2B5EF4-FFF2-40B4-BE49-F238E27FC236}">
                <a16:creationId xmlns:a16="http://schemas.microsoft.com/office/drawing/2014/main" id="{E867D806-7564-4F3D-953D-380EAD82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8902" name="Text Box 13">
            <a:extLst>
              <a:ext uri="{FF2B5EF4-FFF2-40B4-BE49-F238E27FC236}">
                <a16:creationId xmlns:a16="http://schemas.microsoft.com/office/drawing/2014/main" id="{4A047627-CE4F-4936-86F8-68073FE7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537393B-A1C2-464B-AD0F-3CFAF437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وَعِصْمَةِ الْمُعْتَصِمِينَ.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DF51E3-46E4-4A09-9DCD-1A415AA1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asylum of those who seek refuge.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نگہدار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209924" name="Subtitle 4">
            <a:extLst>
              <a:ext uri="{FF2B5EF4-FFF2-40B4-BE49-F238E27FC236}">
                <a16:creationId xmlns:a16="http://schemas.microsoft.com/office/drawing/2014/main" id="{03F9CD77-A94F-4E1D-B112-0EBED4130719}"/>
              </a:ext>
            </a:extLst>
          </p:cNvPr>
          <p:cNvSpPr txBox="1">
            <a:spLocks/>
          </p:cNvSpPr>
          <p:nvPr/>
        </p:nvSpPr>
        <p:spPr bwMode="auto">
          <a:xfrm>
            <a:off x="304800" y="506514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`ismati almu`tasimina</a:t>
            </a:r>
          </a:p>
        </p:txBody>
      </p:sp>
      <p:sp>
        <p:nvSpPr>
          <p:cNvPr id="209925" name="Text Box 13">
            <a:extLst>
              <a:ext uri="{FF2B5EF4-FFF2-40B4-BE49-F238E27FC236}">
                <a16:creationId xmlns:a16="http://schemas.microsoft.com/office/drawing/2014/main" id="{DD78B49F-5459-4CC3-BCA7-A1746BEC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09926" name="Text Box 13">
            <a:extLst>
              <a:ext uri="{FF2B5EF4-FFF2-40B4-BE49-F238E27FC236}">
                <a16:creationId xmlns:a16="http://schemas.microsoft.com/office/drawing/2014/main" id="{655E50DD-7802-4E43-9B3C-6EB4E831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A83A37D-22D2-4560-8D34-2BFE87AA1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A06B6E0-0AC2-4379-AB43-3FD1CA7C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send blessings upon Muhammad and the Household of Muhammad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10948" name="Subtitle 4">
            <a:extLst>
              <a:ext uri="{FF2B5EF4-FFF2-40B4-BE49-F238E27FC236}">
                <a16:creationId xmlns:a16="http://schemas.microsoft.com/office/drawing/2014/main" id="{95581274-BE84-4CD0-93CF-FF6ACE615839}"/>
              </a:ext>
            </a:extLst>
          </p:cNvPr>
          <p:cNvSpPr txBox="1">
            <a:spLocks/>
          </p:cNvSpPr>
          <p:nvPr/>
        </p:nvSpPr>
        <p:spPr bwMode="auto">
          <a:xfrm>
            <a:off x="261668" y="546770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10949" name="Text Box 13">
            <a:extLst>
              <a:ext uri="{FF2B5EF4-FFF2-40B4-BE49-F238E27FC236}">
                <a16:creationId xmlns:a16="http://schemas.microsoft.com/office/drawing/2014/main" id="{486A37E5-2CDA-419E-97E9-E0F474BF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0950" name="Text Box 13">
            <a:extLst>
              <a:ext uri="{FF2B5EF4-FFF2-40B4-BE49-F238E27FC236}">
                <a16:creationId xmlns:a16="http://schemas.microsoft.com/office/drawing/2014/main" id="{F5754D64-EC04-4666-8E42-CD079B62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2AC04FB-FCDC-487B-9BA4-357C6111D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431"/>
            <a:ext cx="9144000" cy="76790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2900" b="1" dirty="0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u="sng" dirty="0" err="1">
                <a:solidFill>
                  <a:srgbClr val="FFFF00"/>
                </a:solidFill>
              </a:rPr>
              <a:t>Duas</a:t>
            </a:r>
            <a:r>
              <a:rPr lang="en-US" altLang="en-US" sz="2900" b="1" u="sng" dirty="0">
                <a:solidFill>
                  <a:srgbClr val="FFFF00"/>
                </a:solidFill>
              </a:rPr>
              <a:t>/</a:t>
            </a:r>
            <a:r>
              <a:rPr lang="en-US" altLang="en-US" sz="2900" b="1" u="sng" dirty="0" err="1">
                <a:solidFill>
                  <a:srgbClr val="FFFF00"/>
                </a:solidFill>
              </a:rPr>
              <a:t>Aamal</a:t>
            </a:r>
            <a:r>
              <a:rPr lang="en-US" altLang="en-US" sz="2900" b="1" u="sng" dirty="0">
                <a:solidFill>
                  <a:srgbClr val="FFFF00"/>
                </a:solidFill>
              </a:rPr>
              <a:t>  on 15 </a:t>
            </a:r>
            <a:r>
              <a:rPr lang="en-US" altLang="en-US" sz="2900" b="1" u="sng" dirty="0" err="1">
                <a:solidFill>
                  <a:srgbClr val="FFFF00"/>
                </a:solidFill>
              </a:rPr>
              <a:t>Shaban</a:t>
            </a:r>
            <a:endParaRPr lang="en-US" altLang="en-US" sz="2900" b="1" u="sng" dirty="0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1.Recite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pg.166) - “ALLAAHUMMA  ANTAL  HAYYUL  QAYYOOM - - - -”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2.Recite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pg.167) - “ALLAAHUMMAQ - SIMLANA  MIN  KHASHYATIKA - - - -”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3.Recite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pg.156) - “SHAJARATIN - NUBUWWATI   - - -”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4.Recite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- e - </a:t>
            </a:r>
            <a:r>
              <a:rPr lang="en-US" altLang="en-US" sz="2900" b="1" dirty="0" err="1">
                <a:solidFill>
                  <a:srgbClr val="FFFF00"/>
                </a:solidFill>
              </a:rPr>
              <a:t>Kumail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pg.62).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5.Recite 100 times - “SUBHAANALLAAHI,  WAL-HAMDU-LILLAAHI,WALLAAHU-AKBAR, WA-LAA-ILAAHA  ILLALLAAH”.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2900" b="1" dirty="0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2900" b="1" dirty="0">
              <a:solidFill>
                <a:srgbClr val="FFFF00"/>
              </a:solidFill>
            </a:endParaRPr>
          </a:p>
        </p:txBody>
      </p:sp>
      <p:sp>
        <p:nvSpPr>
          <p:cNvPr id="7171" name="Text Box 13">
            <a:extLst>
              <a:ext uri="{FF2B5EF4-FFF2-40B4-BE49-F238E27FC236}">
                <a16:creationId xmlns:a16="http://schemas.microsoft.com/office/drawing/2014/main" id="{EE5499F6-82EA-4158-BA40-26DC71AD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172" name="Text Box 13">
            <a:extLst>
              <a:ext uri="{FF2B5EF4-FFF2-40B4-BE49-F238E27FC236}">
                <a16:creationId xmlns:a16="http://schemas.microsoft.com/office/drawing/2014/main" id="{0ADDD714-8727-4E09-9945-85B19B74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5F4CB128-EB26-4E63-B10D-BD050637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Method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E0840B-32D7-484C-878A-FFACBC3F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وَتَجَاوَزْتَ عَنْ سَالِفِ خَطِيئَتِهِ وَعَظِيمِ جَرِيرَتِهِ،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AAD7AAE-DD6A-4682-8055-CCA88E7C6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2192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thus overlooked their past sins and enormous offenses.</a:t>
            </a:r>
          </a:p>
        </p:txBody>
      </p:sp>
      <p:sp>
        <p:nvSpPr>
          <p:cNvPr id="25604" name="Subtitle 4">
            <a:extLst>
              <a:ext uri="{FF2B5EF4-FFF2-40B4-BE49-F238E27FC236}">
                <a16:creationId xmlns:a16="http://schemas.microsoft.com/office/drawing/2014/main" id="{975EC4CF-3DA0-4F69-9465-A6323C4EE762}"/>
              </a:ext>
            </a:extLst>
          </p:cNvPr>
          <p:cNvSpPr txBox="1">
            <a:spLocks/>
          </p:cNvSpPr>
          <p:nvPr/>
        </p:nvSpPr>
        <p:spPr bwMode="auto">
          <a:xfrm>
            <a:off x="228600" y="386983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پچھلے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گناہوں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بڑے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بڑے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جرائم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عفو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ودرگذر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لیا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tajawazta</a:t>
            </a:r>
            <a:r>
              <a:rPr lang="it-IT" b="1" i="1" dirty="0">
                <a:latin typeface="Arial"/>
                <a:ea typeface="MS Mincho"/>
                <a:cs typeface="Arial"/>
              </a:rPr>
              <a:t> `an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salifi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khatiiatihi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 `azimi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jariratihi</a:t>
            </a:r>
            <a:endParaRPr lang="en-US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7F32D3B4-5994-42F7-AD4F-08A513E6E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606" name="Text Box 13">
            <a:extLst>
              <a:ext uri="{FF2B5EF4-FFF2-40B4-BE49-F238E27FC236}">
                <a16:creationId xmlns:a16="http://schemas.microsoft.com/office/drawing/2014/main" id="{D2BEF830-6434-40C9-8787-0316D164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A94DCD-0C0E-45A8-A70C-5B64E02A3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صَلاةً كَثِيرَةً تَكُونُ لَهُمْ رِضاً،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18A3E02-62E3-4376-B231-9B802927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much blessings that please them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بہت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وجہ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خوشنودی</a:t>
            </a:r>
            <a:endParaRPr lang="en-US" dirty="0" err="1"/>
          </a:p>
        </p:txBody>
      </p:sp>
      <p:sp>
        <p:nvSpPr>
          <p:cNvPr id="211972" name="Subtitle 4">
            <a:extLst>
              <a:ext uri="{FF2B5EF4-FFF2-40B4-BE49-F238E27FC236}">
                <a16:creationId xmlns:a16="http://schemas.microsoft.com/office/drawing/2014/main" id="{7E50DC76-7FC3-4B46-BDC2-B8D2150116F8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salatan kathiratan takunu lahum ridan</a:t>
            </a:r>
          </a:p>
        </p:txBody>
      </p:sp>
      <p:sp>
        <p:nvSpPr>
          <p:cNvPr id="211973" name="Text Box 13">
            <a:extLst>
              <a:ext uri="{FF2B5EF4-FFF2-40B4-BE49-F238E27FC236}">
                <a16:creationId xmlns:a16="http://schemas.microsoft.com/office/drawing/2014/main" id="{C16B4AD6-4733-4574-8EF1-38154E0E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1974" name="Text Box 13">
            <a:extLst>
              <a:ext uri="{FF2B5EF4-FFF2-40B4-BE49-F238E27FC236}">
                <a16:creationId xmlns:a16="http://schemas.microsoft.com/office/drawing/2014/main" id="{1ED8BD1D-3625-4729-8338-F6D02A16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1479C55-A597-408C-9D2D-5739ED45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وَلِحَقِّ مُحَمَّدٍ وَآلِ مُحَمَّدٍ أَدَاءً وَقَضَاءً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CC0F5DE-1EBE-40D4-8683-7715FD7A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settle all (our) duties towards Muhammad and the Household of Muhammad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(ع) 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واجب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ادائیگی</a:t>
            </a:r>
            <a:endParaRPr lang="en-US" dirty="0" err="1"/>
          </a:p>
        </p:txBody>
      </p:sp>
      <p:sp>
        <p:nvSpPr>
          <p:cNvPr id="212996" name="Subtitle 4">
            <a:extLst>
              <a:ext uri="{FF2B5EF4-FFF2-40B4-BE49-F238E27FC236}">
                <a16:creationId xmlns:a16="http://schemas.microsoft.com/office/drawing/2014/main" id="{0995C879-32DA-4F4B-9006-91A018FBFCE8}"/>
              </a:ext>
            </a:extLst>
          </p:cNvPr>
          <p:cNvSpPr txBox="1">
            <a:spLocks/>
          </p:cNvSpPr>
          <p:nvPr/>
        </p:nvSpPr>
        <p:spPr bwMode="auto">
          <a:xfrm>
            <a:off x="261668" y="539582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lihaqq muhammadin wa ali muhammadin ada‘an wa qada‘an </a:t>
            </a:r>
          </a:p>
        </p:txBody>
      </p:sp>
      <p:sp>
        <p:nvSpPr>
          <p:cNvPr id="212997" name="Text Box 13">
            <a:extLst>
              <a:ext uri="{FF2B5EF4-FFF2-40B4-BE49-F238E27FC236}">
                <a16:creationId xmlns:a16="http://schemas.microsoft.com/office/drawing/2014/main" id="{FCF2CCBB-4421-4CFF-BB6E-DA2913942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2998" name="Text Box 13">
            <a:extLst>
              <a:ext uri="{FF2B5EF4-FFF2-40B4-BE49-F238E27FC236}">
                <a16:creationId xmlns:a16="http://schemas.microsoft.com/office/drawing/2014/main" id="{75A7F70F-BCF0-427F-B91E-8B016D42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1BD1539-9911-4BEF-93CF-91E9B2CA6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بِحَوْلٍ مِنْكَ وَقُوَّةٍ يَا رَبَّ الْعَالَمِينَ.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6781EB2-5DC5-4DC0-9277-10E24B2E8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Your might and power; O the Lord of the worlds.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پورا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کاموجب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قوت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طاقت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جہانوں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پروردگار</a:t>
            </a:r>
            <a:endParaRPr lang="en-US" dirty="0" err="1"/>
          </a:p>
        </p:txBody>
      </p:sp>
      <p:sp>
        <p:nvSpPr>
          <p:cNvPr id="214020" name="Subtitle 4">
            <a:extLst>
              <a:ext uri="{FF2B5EF4-FFF2-40B4-BE49-F238E27FC236}">
                <a16:creationId xmlns:a16="http://schemas.microsoft.com/office/drawing/2014/main" id="{AC1ABDEC-CE1D-4374-86F2-CFBE8FD88389}"/>
              </a:ext>
            </a:extLst>
          </p:cNvPr>
          <p:cNvSpPr txBox="1">
            <a:spLocks/>
          </p:cNvSpPr>
          <p:nvPr/>
        </p:nvSpPr>
        <p:spPr bwMode="auto">
          <a:xfrm>
            <a:off x="232913" y="542457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bihawlin minka wa quwwatin ya rabb al`alamina</a:t>
            </a:r>
          </a:p>
        </p:txBody>
      </p:sp>
      <p:sp>
        <p:nvSpPr>
          <p:cNvPr id="214021" name="Text Box 13">
            <a:extLst>
              <a:ext uri="{FF2B5EF4-FFF2-40B4-BE49-F238E27FC236}">
                <a16:creationId xmlns:a16="http://schemas.microsoft.com/office/drawing/2014/main" id="{390B512C-8D25-4B75-A6C2-E94968F3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4022" name="Text Box 13">
            <a:extLst>
              <a:ext uri="{FF2B5EF4-FFF2-40B4-BE49-F238E27FC236}">
                <a16:creationId xmlns:a16="http://schemas.microsoft.com/office/drawing/2014/main" id="{B0715F91-66A1-4109-A0D5-D2ED9E6E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5C7FBF6-B827-45C8-852A-4C45EE4EB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5ED5ED5-FC6B-4891-9E21-232E4C30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send blessings upon Muhammad and the Household of Muhammad—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15044" name="Subtitle 4">
            <a:extLst>
              <a:ext uri="{FF2B5EF4-FFF2-40B4-BE49-F238E27FC236}">
                <a16:creationId xmlns:a16="http://schemas.microsoft.com/office/drawing/2014/main" id="{BB6451E8-FFEE-465E-8F15-D17C44E2A90D}"/>
              </a:ext>
            </a:extLst>
          </p:cNvPr>
          <p:cNvSpPr txBox="1">
            <a:spLocks/>
          </p:cNvSpPr>
          <p:nvPr/>
        </p:nvSpPr>
        <p:spPr bwMode="auto">
          <a:xfrm>
            <a:off x="261668" y="52808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15045" name="Text Box 13">
            <a:extLst>
              <a:ext uri="{FF2B5EF4-FFF2-40B4-BE49-F238E27FC236}">
                <a16:creationId xmlns:a16="http://schemas.microsoft.com/office/drawing/2014/main" id="{E2F86053-81C9-4D95-92F3-C66E09D0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5046" name="Text Box 13">
            <a:extLst>
              <a:ext uri="{FF2B5EF4-FFF2-40B4-BE49-F238E27FC236}">
                <a16:creationId xmlns:a16="http://schemas.microsoft.com/office/drawing/2014/main" id="{8188148B-99B9-42CC-B7A7-3C45D384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D9E55DD-6132-400A-A4DD-6369143ED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الطَّيِّبِينَ الأَبْرَارِ الأَخْيَارِ،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0DA7B06-A5C9-4235-B167-D4ED906E5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pure, the pious, the righteous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پاکیزہ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تر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خوش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نیکو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216068" name="Subtitle 4">
            <a:extLst>
              <a:ext uri="{FF2B5EF4-FFF2-40B4-BE49-F238E27FC236}">
                <a16:creationId xmlns:a16="http://schemas.microsoft.com/office/drawing/2014/main" id="{A99915A1-617E-4114-846F-25191B835B1A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alttayyibina alabrari al-akhyari</a:t>
            </a:r>
          </a:p>
        </p:txBody>
      </p:sp>
      <p:sp>
        <p:nvSpPr>
          <p:cNvPr id="216069" name="Text Box 13">
            <a:extLst>
              <a:ext uri="{FF2B5EF4-FFF2-40B4-BE49-F238E27FC236}">
                <a16:creationId xmlns:a16="http://schemas.microsoft.com/office/drawing/2014/main" id="{01544F42-65B4-4F95-A416-8B061056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6070" name="Text Box 13">
            <a:extLst>
              <a:ext uri="{FF2B5EF4-FFF2-40B4-BE49-F238E27FC236}">
                <a16:creationId xmlns:a16="http://schemas.microsoft.com/office/drawing/2014/main" id="{85A8DFF3-E550-43A5-A21A-CED8602D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8625BBC-8A6A-40F4-9F30-18D2C9A1B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الَّذِينَ أَوْجَبْتَ حُقُوقَهُمْ،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D87A7D1-0B59-407D-9DBB-3837E7F0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whose rights have been made incumbent upon us by You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حقوق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واجب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17092" name="Subtitle 4">
            <a:extLst>
              <a:ext uri="{FF2B5EF4-FFF2-40B4-BE49-F238E27FC236}">
                <a16:creationId xmlns:a16="http://schemas.microsoft.com/office/drawing/2014/main" id="{626817D3-CFEF-4F7F-BE47-CF3BB9EC2530}"/>
              </a:ext>
            </a:extLst>
          </p:cNvPr>
          <p:cNvSpPr txBox="1">
            <a:spLocks/>
          </p:cNvSpPr>
          <p:nvPr/>
        </p:nvSpPr>
        <p:spPr bwMode="auto">
          <a:xfrm>
            <a:off x="261668" y="538144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alladhina awjabta huquqahum</a:t>
            </a:r>
          </a:p>
        </p:txBody>
      </p:sp>
      <p:sp>
        <p:nvSpPr>
          <p:cNvPr id="217093" name="Text Box 13">
            <a:extLst>
              <a:ext uri="{FF2B5EF4-FFF2-40B4-BE49-F238E27FC236}">
                <a16:creationId xmlns:a16="http://schemas.microsoft.com/office/drawing/2014/main" id="{5CEC4003-9278-4EFF-BCF1-42E3D1E5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7094" name="Text Box 13">
            <a:extLst>
              <a:ext uri="{FF2B5EF4-FFF2-40B4-BE49-F238E27FC236}">
                <a16:creationId xmlns:a16="http://schemas.microsoft.com/office/drawing/2014/main" id="{72854F03-B71C-4EB1-BD0F-DE812B292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BD8658E-1ECE-4EF3-A2CB-307052144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وَفَرَضْتَ طَاعَتَهُمْ وَوِلايَتَهُمْ.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8272BF9-3590-4314-B3BC-2EF1B96BD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obedience to whom has been deemed obligatory upon us by You and whose (divinely commissioned) leadership has been (also) deemed obligatory upon us by You.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اطاعت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محبت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فرض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218116" name="Subtitle 4">
            <a:extLst>
              <a:ext uri="{FF2B5EF4-FFF2-40B4-BE49-F238E27FC236}">
                <a16:creationId xmlns:a16="http://schemas.microsoft.com/office/drawing/2014/main" id="{F5C0D642-7000-4282-906A-685818FB8D90}"/>
              </a:ext>
            </a:extLst>
          </p:cNvPr>
          <p:cNvSpPr txBox="1">
            <a:spLocks/>
          </p:cNvSpPr>
          <p:nvPr/>
        </p:nvSpPr>
        <p:spPr bwMode="auto">
          <a:xfrm>
            <a:off x="132272" y="618370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faradta ta`atahum wa wilaiyatahum</a:t>
            </a:r>
          </a:p>
        </p:txBody>
      </p:sp>
      <p:sp>
        <p:nvSpPr>
          <p:cNvPr id="218117" name="Text Box 13">
            <a:extLst>
              <a:ext uri="{FF2B5EF4-FFF2-40B4-BE49-F238E27FC236}">
                <a16:creationId xmlns:a16="http://schemas.microsoft.com/office/drawing/2014/main" id="{A3A0E551-C4DC-42B2-97AB-23232561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8118" name="Text Box 13">
            <a:extLst>
              <a:ext uri="{FF2B5EF4-FFF2-40B4-BE49-F238E27FC236}">
                <a16:creationId xmlns:a16="http://schemas.microsoft.com/office/drawing/2014/main" id="{A87F4622-E971-4BA9-A785-8198BB5F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292F423-F0AD-422B-8C85-A9D2FBA62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3905365-C51D-4C59-BE34-5D4211F00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send blessings upon Muhammad and the Household of Muhammad;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219140" name="Subtitle 4">
            <a:extLst>
              <a:ext uri="{FF2B5EF4-FFF2-40B4-BE49-F238E27FC236}">
                <a16:creationId xmlns:a16="http://schemas.microsoft.com/office/drawing/2014/main" id="{F2288B1F-AE0C-47C5-8CC4-B1A9D00B8BDC}"/>
              </a:ext>
            </a:extLst>
          </p:cNvPr>
          <p:cNvSpPr txBox="1">
            <a:spLocks/>
          </p:cNvSpPr>
          <p:nvPr/>
        </p:nvSpPr>
        <p:spPr bwMode="auto">
          <a:xfrm>
            <a:off x="161026" y="553959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 </a:t>
            </a:r>
          </a:p>
        </p:txBody>
      </p:sp>
      <p:sp>
        <p:nvSpPr>
          <p:cNvPr id="219141" name="Text Box 13">
            <a:extLst>
              <a:ext uri="{FF2B5EF4-FFF2-40B4-BE49-F238E27FC236}">
                <a16:creationId xmlns:a16="http://schemas.microsoft.com/office/drawing/2014/main" id="{699A4718-1A05-4CCD-A91B-EB0C09264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19142" name="Text Box 13">
            <a:extLst>
              <a:ext uri="{FF2B5EF4-FFF2-40B4-BE49-F238E27FC236}">
                <a16:creationId xmlns:a16="http://schemas.microsoft.com/office/drawing/2014/main" id="{E276FB7B-F639-42AD-BFED-502751ED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DDCA1C-9ECF-4A29-825A-E37F076AF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وَاعْمُرْ قَلْبِي بِطَاعَتِكَ،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88DC9A2-2C02-49EB-8BA9-E136C1BC2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/>
              </a:rPr>
              <a:t>and fill in my heart with the obedience to You;</a:t>
            </a:r>
            <a:endParaRPr lang="en-US" sz="3600" b="1" kern="1200" dirty="0">
              <a:ea typeface="MS Mincho" pitchFamily="49" charset="-128"/>
            </a:endParaRP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اطاعت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آباد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sz="3600" b="1" kern="1200" dirty="0" err="1">
              <a:ea typeface="MS Mincho" pitchFamily="49" charset="-128"/>
            </a:endParaRPr>
          </a:p>
        </p:txBody>
      </p:sp>
      <p:sp>
        <p:nvSpPr>
          <p:cNvPr id="220164" name="Subtitle 4">
            <a:extLst>
              <a:ext uri="{FF2B5EF4-FFF2-40B4-BE49-F238E27FC236}">
                <a16:creationId xmlns:a16="http://schemas.microsoft.com/office/drawing/2014/main" id="{147593B8-E020-4615-835D-B4E20E80A51A}"/>
              </a:ext>
            </a:extLst>
          </p:cNvPr>
          <p:cNvSpPr txBox="1">
            <a:spLocks/>
          </p:cNvSpPr>
          <p:nvPr/>
        </p:nvSpPr>
        <p:spPr bwMode="auto">
          <a:xfrm>
            <a:off x="261668" y="539582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a`mur qalby bita`atika</a:t>
            </a:r>
          </a:p>
        </p:txBody>
      </p:sp>
      <p:sp>
        <p:nvSpPr>
          <p:cNvPr id="220165" name="Text Box 13">
            <a:extLst>
              <a:ext uri="{FF2B5EF4-FFF2-40B4-BE49-F238E27FC236}">
                <a16:creationId xmlns:a16="http://schemas.microsoft.com/office/drawing/2014/main" id="{7537DF3E-8EDD-421C-961C-026C4C10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0166" name="Text Box 13">
            <a:extLst>
              <a:ext uri="{FF2B5EF4-FFF2-40B4-BE49-F238E27FC236}">
                <a16:creationId xmlns:a16="http://schemas.microsoft.com/office/drawing/2014/main" id="{857CF2C8-5DDD-4F2A-849F-0895B6AE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046ECED-0C5C-48F1-95A1-A31CDFFF4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تُخْزِنِي بِمَعْصِيَتِكَ،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0F95EF5-47F3-409A-A157-AF61AFB3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disgrace me by acts of disobedience to You;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نافرمانی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رسوا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خوار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21188" name="Subtitle 4">
            <a:extLst>
              <a:ext uri="{FF2B5EF4-FFF2-40B4-BE49-F238E27FC236}">
                <a16:creationId xmlns:a16="http://schemas.microsoft.com/office/drawing/2014/main" id="{20BB18ED-C9F0-475B-9ADE-E74727DF68F2}"/>
              </a:ext>
            </a:extLst>
          </p:cNvPr>
          <p:cNvSpPr txBox="1">
            <a:spLocks/>
          </p:cNvSpPr>
          <p:nvPr/>
        </p:nvSpPr>
        <p:spPr bwMode="auto">
          <a:xfrm>
            <a:off x="232913" y="532393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tukhziny bima`siyatika</a:t>
            </a:r>
          </a:p>
        </p:txBody>
      </p:sp>
      <p:sp>
        <p:nvSpPr>
          <p:cNvPr id="221189" name="Text Box 13">
            <a:extLst>
              <a:ext uri="{FF2B5EF4-FFF2-40B4-BE49-F238E27FC236}">
                <a16:creationId xmlns:a16="http://schemas.microsoft.com/office/drawing/2014/main" id="{9AD28785-2488-41F4-A3D4-0C19D5C3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1190" name="Text Box 13">
            <a:extLst>
              <a:ext uri="{FF2B5EF4-FFF2-40B4-BE49-F238E27FC236}">
                <a16:creationId xmlns:a16="http://schemas.microsoft.com/office/drawing/2014/main" id="{7B3A8FB2-90E4-480B-ACAF-8E242115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15218C4-BC25-4497-8E4C-49DD86A4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فَقَدِ اسْتَجَرْتُ بِكَ مِنْ ذُنُوبِي،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023769F-A32D-4DA5-897F-84FCB6CE5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I am seeking Your shelter against my sins,</a:t>
            </a:r>
          </a:p>
        </p:txBody>
      </p:sp>
      <p:sp>
        <p:nvSpPr>
          <p:cNvPr id="26628" name="Subtitle 4">
            <a:extLst>
              <a:ext uri="{FF2B5EF4-FFF2-40B4-BE49-F238E27FC236}">
                <a16:creationId xmlns:a16="http://schemas.microsoft.com/office/drawing/2014/main" id="{6B9B841D-5063-487F-8BB9-CDB6FE3D9340}"/>
              </a:ext>
            </a:extLst>
          </p:cNvPr>
          <p:cNvSpPr txBox="1">
            <a:spLocks/>
          </p:cNvSpPr>
          <p:nvPr/>
        </p:nvSpPr>
        <p:spPr bwMode="auto">
          <a:xfrm>
            <a:off x="232913" y="3426125"/>
            <a:ext cx="8686800" cy="320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پس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گناہوں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پناہ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طالب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ہوں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faqadi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astajartu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dhunubi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26629" name="Text Box 13">
            <a:extLst>
              <a:ext uri="{FF2B5EF4-FFF2-40B4-BE49-F238E27FC236}">
                <a16:creationId xmlns:a16="http://schemas.microsoft.com/office/drawing/2014/main" id="{B255DF9D-671C-4C35-A55E-18C7D952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630" name="Text Box 13">
            <a:extLst>
              <a:ext uri="{FF2B5EF4-FFF2-40B4-BE49-F238E27FC236}">
                <a16:creationId xmlns:a16="http://schemas.microsoft.com/office/drawing/2014/main" id="{D0D2B524-4600-4531-8AF7-CBED9D11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52000AF-F9A4-46E9-A0BC-2F7CDFFEE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وَارْزُقْنِي مُوَاسَاةَ مَنْ قَتَّرْتَ عَلَيْهِ مِنْ رِزْقِكَ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7E41391-40F6-4A40-BA9F-7CD2976C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 me the feeling of sympathy towards those whom You have decided to straiten their sustenance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تنگی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ہمدردی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توفیق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22212" name="Subtitle 4">
            <a:extLst>
              <a:ext uri="{FF2B5EF4-FFF2-40B4-BE49-F238E27FC236}">
                <a16:creationId xmlns:a16="http://schemas.microsoft.com/office/drawing/2014/main" id="{F106C97B-5A63-4197-ACB1-BC059CFBAB1D}"/>
              </a:ext>
            </a:extLst>
          </p:cNvPr>
          <p:cNvSpPr txBox="1">
            <a:spLocks/>
          </p:cNvSpPr>
          <p:nvPr/>
        </p:nvSpPr>
        <p:spPr bwMode="auto">
          <a:xfrm>
            <a:off x="232913" y="5654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warzuqny mwasata man qattrta `alayhi min rizqika </a:t>
            </a:r>
          </a:p>
        </p:txBody>
      </p:sp>
      <p:sp>
        <p:nvSpPr>
          <p:cNvPr id="222213" name="Text Box 13">
            <a:extLst>
              <a:ext uri="{FF2B5EF4-FFF2-40B4-BE49-F238E27FC236}">
                <a16:creationId xmlns:a16="http://schemas.microsoft.com/office/drawing/2014/main" id="{17118FAC-76A0-4C27-AEAA-206C377D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2214" name="Text Box 13">
            <a:extLst>
              <a:ext uri="{FF2B5EF4-FFF2-40B4-BE49-F238E27FC236}">
                <a16:creationId xmlns:a16="http://schemas.microsoft.com/office/drawing/2014/main" id="{560F9336-E08E-44C1-849F-1880FE71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FE6386D-7F0F-43F6-903D-8961A70A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بِمَا وَسَّعْتَ عَلَيَّ مِنْ فَضْلِكَ،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0373709-7345-4353-974F-495DD1E5E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means of Your favors that You have decided to make expansive for me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کیونکہ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رزق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فراخی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23236" name="Subtitle 4">
            <a:extLst>
              <a:ext uri="{FF2B5EF4-FFF2-40B4-BE49-F238E27FC236}">
                <a16:creationId xmlns:a16="http://schemas.microsoft.com/office/drawing/2014/main" id="{640F4BCE-2480-433C-A767-FA3F99E6857F}"/>
              </a:ext>
            </a:extLst>
          </p:cNvPr>
          <p:cNvSpPr txBox="1">
            <a:spLocks/>
          </p:cNvSpPr>
          <p:nvPr/>
        </p:nvSpPr>
        <p:spPr bwMode="auto">
          <a:xfrm>
            <a:off x="261668" y="556835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bima wa ss`ta `alayy min fadlika</a:t>
            </a:r>
          </a:p>
        </p:txBody>
      </p:sp>
      <p:sp>
        <p:nvSpPr>
          <p:cNvPr id="223237" name="Text Box 13">
            <a:extLst>
              <a:ext uri="{FF2B5EF4-FFF2-40B4-BE49-F238E27FC236}">
                <a16:creationId xmlns:a16="http://schemas.microsoft.com/office/drawing/2014/main" id="{DA571314-976B-4C24-987B-627AC32E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3238" name="Text Box 13">
            <a:extLst>
              <a:ext uri="{FF2B5EF4-FFF2-40B4-BE49-F238E27FC236}">
                <a16:creationId xmlns:a16="http://schemas.microsoft.com/office/drawing/2014/main" id="{B4E0112E-FC92-42B4-9273-BE78A316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9899D3B-C227-4AC1-BD3C-09C1C9290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وَنَشَرْتَ عَلَيَّ مِنْ عَدْلِكَ،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FC3E421-BD19-407A-84F7-B83092127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means of that with which You have covered me out of Your fairness;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عدل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کوپھیلایا</a:t>
            </a:r>
            <a:endParaRPr lang="en-US" dirty="0" err="1"/>
          </a:p>
        </p:txBody>
      </p:sp>
      <p:sp>
        <p:nvSpPr>
          <p:cNvPr id="224260" name="Subtitle 4">
            <a:extLst>
              <a:ext uri="{FF2B5EF4-FFF2-40B4-BE49-F238E27FC236}">
                <a16:creationId xmlns:a16="http://schemas.microsoft.com/office/drawing/2014/main" id="{1E5D9F33-0E6F-4A58-92F6-F1CAA3511C9B}"/>
              </a:ext>
            </a:extLst>
          </p:cNvPr>
          <p:cNvSpPr txBox="1">
            <a:spLocks/>
          </p:cNvSpPr>
          <p:nvPr/>
        </p:nvSpPr>
        <p:spPr bwMode="auto">
          <a:xfrm>
            <a:off x="261668" y="55539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nasharta `alayy min `adlika</a:t>
            </a:r>
          </a:p>
        </p:txBody>
      </p:sp>
      <p:sp>
        <p:nvSpPr>
          <p:cNvPr id="224261" name="Text Box 13">
            <a:extLst>
              <a:ext uri="{FF2B5EF4-FFF2-40B4-BE49-F238E27FC236}">
                <a16:creationId xmlns:a16="http://schemas.microsoft.com/office/drawing/2014/main" id="{CB31E501-3FE8-4BAB-8586-3EB97616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4262" name="Text Box 13">
            <a:extLst>
              <a:ext uri="{FF2B5EF4-FFF2-40B4-BE49-F238E27FC236}">
                <a16:creationId xmlns:a16="http://schemas.microsoft.com/office/drawing/2014/main" id="{BB67CDB7-5F4C-4C89-98AA-A7435E0B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F1E7222-87AE-4231-9B92-146859A6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وَأَحْيَيْتَنِي تَحْتَ ظِلِّكَ،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A9D3477-026C-4043-8341-535E5EB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live under Your shade.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زندہ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رکھا</a:t>
            </a:r>
            <a:endParaRPr lang="en-US" dirty="0" err="1"/>
          </a:p>
        </p:txBody>
      </p:sp>
      <p:sp>
        <p:nvSpPr>
          <p:cNvPr id="225284" name="Subtitle 4">
            <a:extLst>
              <a:ext uri="{FF2B5EF4-FFF2-40B4-BE49-F238E27FC236}">
                <a16:creationId xmlns:a16="http://schemas.microsoft.com/office/drawing/2014/main" id="{BB3FC16A-CD58-4BAE-B9A7-E68E6BFB07D5}"/>
              </a:ext>
            </a:extLst>
          </p:cNvPr>
          <p:cNvSpPr txBox="1">
            <a:spLocks/>
          </p:cNvSpPr>
          <p:nvPr/>
        </p:nvSpPr>
        <p:spPr bwMode="auto">
          <a:xfrm>
            <a:off x="261668" y="556835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ahiyaytany tahta zillka</a:t>
            </a:r>
          </a:p>
        </p:txBody>
      </p:sp>
      <p:sp>
        <p:nvSpPr>
          <p:cNvPr id="225285" name="Text Box 13">
            <a:extLst>
              <a:ext uri="{FF2B5EF4-FFF2-40B4-BE49-F238E27FC236}">
                <a16:creationId xmlns:a16="http://schemas.microsoft.com/office/drawing/2014/main" id="{AEF53E66-8F13-4252-8094-205541E43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5286" name="Text Box 13">
            <a:extLst>
              <a:ext uri="{FF2B5EF4-FFF2-40B4-BE49-F238E27FC236}">
                <a16:creationId xmlns:a16="http://schemas.microsoft.com/office/drawing/2014/main" id="{9C6BC817-658E-4A72-9EF9-76685B9D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7D301EB-47D5-4C11-B0AE-74D4F8B79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وَهذَا شَهْرُ نَبِيِّكَ سَيِّدِ رُسُلِكَ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517CF03-AF91-47C6-803A-5A22F9CB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This is the month of Your Prophet and the Master of Your Messengers.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نبی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مہینہ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رسولوں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سردار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26308" name="Subtitle 4">
            <a:extLst>
              <a:ext uri="{FF2B5EF4-FFF2-40B4-BE49-F238E27FC236}">
                <a16:creationId xmlns:a16="http://schemas.microsoft.com/office/drawing/2014/main" id="{FA1BB605-B457-47E9-B042-ECA29A2F5513}"/>
              </a:ext>
            </a:extLst>
          </p:cNvPr>
          <p:cNvSpPr txBox="1">
            <a:spLocks/>
          </p:cNvSpPr>
          <p:nvPr/>
        </p:nvSpPr>
        <p:spPr bwMode="auto">
          <a:xfrm>
            <a:off x="232913" y="585589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hadha shahru nabiyyka sayyidi rusulika</a:t>
            </a:r>
          </a:p>
        </p:txBody>
      </p:sp>
      <p:sp>
        <p:nvSpPr>
          <p:cNvPr id="226309" name="Text Box 13">
            <a:extLst>
              <a:ext uri="{FF2B5EF4-FFF2-40B4-BE49-F238E27FC236}">
                <a16:creationId xmlns:a16="http://schemas.microsoft.com/office/drawing/2014/main" id="{097E909D-40EA-4A40-9B87-98DAB10A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6310" name="Text Box 13">
            <a:extLst>
              <a:ext uri="{FF2B5EF4-FFF2-40B4-BE49-F238E27FC236}">
                <a16:creationId xmlns:a16="http://schemas.microsoft.com/office/drawing/2014/main" id="{62642233-C13C-4C1D-8E78-F33FE17D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5E096F8-62E0-4581-B6E5-1EBF17A5E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شَعْبَانُ الَّذِي حَفَفْتَهُ مِنْكَ بِالرَّحْمَةِ وَالرِّضْوَانِ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AE2D1D-1EA0-4CE3-91EC-DA417A04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900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Sha`ban, which You have encompassed with Your mercy and pleasure,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شعبان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رضامندی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گھیرا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  <a:p>
            <a:pPr marL="342900" indent="-342900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7332" name="Subtitle 4">
            <a:extLst>
              <a:ext uri="{FF2B5EF4-FFF2-40B4-BE49-F238E27FC236}">
                <a16:creationId xmlns:a16="http://schemas.microsoft.com/office/drawing/2014/main" id="{278C86FA-7BEB-4D10-AD79-AD49C0C30491}"/>
              </a:ext>
            </a:extLst>
          </p:cNvPr>
          <p:cNvSpPr txBox="1">
            <a:spLocks/>
          </p:cNvSpPr>
          <p:nvPr/>
        </p:nvSpPr>
        <p:spPr bwMode="auto">
          <a:xfrm>
            <a:off x="304800" y="5654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sha`banu alladhy hafaftahu minka bilrrahmati wal-rridwani</a:t>
            </a:r>
          </a:p>
        </p:txBody>
      </p:sp>
      <p:sp>
        <p:nvSpPr>
          <p:cNvPr id="227333" name="Text Box 13">
            <a:extLst>
              <a:ext uri="{FF2B5EF4-FFF2-40B4-BE49-F238E27FC236}">
                <a16:creationId xmlns:a16="http://schemas.microsoft.com/office/drawing/2014/main" id="{9331FECE-3693-4E16-9CBC-8E3ACF29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7334" name="Text Box 13">
            <a:extLst>
              <a:ext uri="{FF2B5EF4-FFF2-40B4-BE49-F238E27FC236}">
                <a16:creationId xmlns:a16="http://schemas.microsoft.com/office/drawing/2014/main" id="{AA3F46EC-93C6-45C7-980E-5BFF1FC8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C63E56C-8C02-470E-A75B-970A17991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الَّذِي كَانَ رَسُولُ اللّهِ صَلَّى اللّهُ عَلَيْهِ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وَآلِهِ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وَسَلَّمَ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24689EC-784D-4369-B6F0-0D252A5A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on which the Messenger of Allah—peace and blessings be upon him and his Family—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مہینہ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حضرت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رسول</a:t>
            </a:r>
            <a:r>
              <a:rPr lang="en-US" sz="3600" kern="1200" dirty="0">
                <a:ea typeface="+mn-lt"/>
                <a:cs typeface="+mn-lt"/>
              </a:rPr>
              <a:t> ﷺ</a:t>
            </a:r>
            <a:endParaRPr lang="en-US" dirty="0" err="1"/>
          </a:p>
        </p:txBody>
      </p:sp>
      <p:sp>
        <p:nvSpPr>
          <p:cNvPr id="228356" name="Subtitle 4">
            <a:extLst>
              <a:ext uri="{FF2B5EF4-FFF2-40B4-BE49-F238E27FC236}">
                <a16:creationId xmlns:a16="http://schemas.microsoft.com/office/drawing/2014/main" id="{1AB26B84-A994-4E87-B842-C61BC1CE3462}"/>
              </a:ext>
            </a:extLst>
          </p:cNvPr>
          <p:cNvSpPr txBox="1">
            <a:spLocks/>
          </p:cNvSpPr>
          <p:nvPr/>
        </p:nvSpPr>
        <p:spPr bwMode="auto">
          <a:xfrm>
            <a:off x="261668" y="54533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alladhy kana rasulu allahi salla allahu `alayhi wa alihi wa sallama </a:t>
            </a:r>
            <a:endParaRPr lang="it-IT" altLang="en-US" b="1" i="1">
              <a:ea typeface="MS Mincho" panose="02020609040205080304" pitchFamily="49" charset="-128"/>
            </a:endParaRPr>
          </a:p>
        </p:txBody>
      </p:sp>
      <p:sp>
        <p:nvSpPr>
          <p:cNvPr id="228357" name="Text Box 13">
            <a:extLst>
              <a:ext uri="{FF2B5EF4-FFF2-40B4-BE49-F238E27FC236}">
                <a16:creationId xmlns:a16="http://schemas.microsoft.com/office/drawing/2014/main" id="{2C61FBC9-635A-4FD7-8914-6C9398E4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8358" name="Text Box 13">
            <a:extLst>
              <a:ext uri="{FF2B5EF4-FFF2-40B4-BE49-F238E27FC236}">
                <a16:creationId xmlns:a16="http://schemas.microsoft.com/office/drawing/2014/main" id="{B11989A3-9BD6-41C2-B63A-0388335D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227B81A-A82A-4EE0-8252-F1135267A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يَدْأَبُ فِي صِيَامِهِ وَقِيَامِهِ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B1D1E90-C834-423B-AF82-1AE6F3905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used to observe fasting painstakingly and used to spend it with acts of worship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فروتنی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روزے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رکھتے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صلوٰة</a:t>
            </a:r>
            <a:r>
              <a:rPr lang="en-US" sz="3600" kern="1200" dirty="0">
                <a:ea typeface="+mn-lt"/>
                <a:cs typeface="+mn-lt"/>
              </a:rPr>
              <a:t>  </a:t>
            </a:r>
            <a:r>
              <a:rPr lang="en-US" sz="3600" kern="1200" dirty="0" err="1">
                <a:ea typeface="+mn-lt"/>
                <a:cs typeface="+mn-lt"/>
              </a:rPr>
              <a:t>قیام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تھے</a:t>
            </a:r>
            <a:endParaRPr lang="en-US" dirty="0" err="1"/>
          </a:p>
        </p:txBody>
      </p:sp>
      <p:sp>
        <p:nvSpPr>
          <p:cNvPr id="229380" name="Subtitle 4">
            <a:extLst>
              <a:ext uri="{FF2B5EF4-FFF2-40B4-BE49-F238E27FC236}">
                <a16:creationId xmlns:a16="http://schemas.microsoft.com/office/drawing/2014/main" id="{DE45379A-BB03-4351-B3D2-EFA2CDD6F685}"/>
              </a:ext>
            </a:extLst>
          </p:cNvPr>
          <p:cNvSpPr txBox="1">
            <a:spLocks/>
          </p:cNvSpPr>
          <p:nvPr/>
        </p:nvSpPr>
        <p:spPr bwMode="auto">
          <a:xfrm>
            <a:off x="304800" y="59852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yad’abu fi siamihi wa qiamihi</a:t>
            </a:r>
          </a:p>
        </p:txBody>
      </p:sp>
      <p:sp>
        <p:nvSpPr>
          <p:cNvPr id="229381" name="Text Box 13">
            <a:extLst>
              <a:ext uri="{FF2B5EF4-FFF2-40B4-BE49-F238E27FC236}">
                <a16:creationId xmlns:a16="http://schemas.microsoft.com/office/drawing/2014/main" id="{D6C30960-CB82-43B5-8555-6363DC63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29382" name="Text Box 13">
            <a:extLst>
              <a:ext uri="{FF2B5EF4-FFF2-40B4-BE49-F238E27FC236}">
                <a16:creationId xmlns:a16="http://schemas.microsoft.com/office/drawing/2014/main" id="{9D0BB30B-C630-4E90-B26B-A06F2014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0A3817E-28D0-41AD-8776-24D5C4550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فِي لَيَالِيهِ وَأَيَّامِهِ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3996639-A59B-4A30-8211-AD66DD534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all of its days and night</a:t>
            </a:r>
          </a:p>
          <a:p>
            <a:pPr marL="342900" indent="-342900">
              <a:defRPr/>
            </a:pPr>
            <a:r>
              <a:rPr lang="en-US" sz="3600" b="1" kern="1200" dirty="0" err="1">
                <a:ea typeface="MS Mincho"/>
              </a:rPr>
              <a:t>اس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کے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ہر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دن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اور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رات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میں</a:t>
            </a:r>
            <a:endParaRPr lang="en-US" sz="3600" b="1" kern="1200" dirty="0" err="1">
              <a:ea typeface="MS Mincho" pitchFamily="49" charset="-128"/>
            </a:endParaRPr>
          </a:p>
        </p:txBody>
      </p:sp>
      <p:sp>
        <p:nvSpPr>
          <p:cNvPr id="230404" name="Subtitle 4">
            <a:extLst>
              <a:ext uri="{FF2B5EF4-FFF2-40B4-BE49-F238E27FC236}">
                <a16:creationId xmlns:a16="http://schemas.microsoft.com/office/drawing/2014/main" id="{EA20DAD0-435C-4914-A0A8-83DEEC076722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fi layalihi wa ayyamihi</a:t>
            </a:r>
          </a:p>
        </p:txBody>
      </p:sp>
      <p:sp>
        <p:nvSpPr>
          <p:cNvPr id="230405" name="Text Box 13">
            <a:extLst>
              <a:ext uri="{FF2B5EF4-FFF2-40B4-BE49-F238E27FC236}">
                <a16:creationId xmlns:a16="http://schemas.microsoft.com/office/drawing/2014/main" id="{4B9B53F1-F4CB-4A18-AA06-1318F6CA7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0406" name="Text Box 13">
            <a:extLst>
              <a:ext uri="{FF2B5EF4-FFF2-40B4-BE49-F238E27FC236}">
                <a16:creationId xmlns:a16="http://schemas.microsoft.com/office/drawing/2014/main" id="{BE50D9DD-7FF6-4204-BE11-F49142014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BB2ADB1-8FDB-4A7C-9CB9-3AB068C3B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بُخُوعاً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لَكَ فِي إكْرَامِهِ وَإعْظَامِهِ إلَى مَحَلِّ حِمَامِهِ.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0BEB356-B9B0-4C00-9A9A-D582F87EF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honoring and dignifying this month, up to his death.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فرمانبرداری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مراتب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درجات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باعث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زندگی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ایسا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رہے</a:t>
            </a:r>
            <a:endParaRPr lang="en-US" dirty="0" err="1"/>
          </a:p>
        </p:txBody>
      </p:sp>
      <p:sp>
        <p:nvSpPr>
          <p:cNvPr id="231428" name="Subtitle 4">
            <a:extLst>
              <a:ext uri="{FF2B5EF4-FFF2-40B4-BE49-F238E27FC236}">
                <a16:creationId xmlns:a16="http://schemas.microsoft.com/office/drawing/2014/main" id="{04F8CD27-E2C5-4EA7-A750-62CEB27ECC99}"/>
              </a:ext>
            </a:extLst>
          </p:cNvPr>
          <p:cNvSpPr txBox="1">
            <a:spLocks/>
          </p:cNvSpPr>
          <p:nvPr/>
        </p:nvSpPr>
        <p:spPr bwMode="auto">
          <a:xfrm>
            <a:off x="261668" y="571212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bukhu`an laka fi ikramihi wa i`zamihi ila mahall himamihi</a:t>
            </a:r>
          </a:p>
        </p:txBody>
      </p:sp>
      <p:sp>
        <p:nvSpPr>
          <p:cNvPr id="231429" name="Text Box 13">
            <a:extLst>
              <a:ext uri="{FF2B5EF4-FFF2-40B4-BE49-F238E27FC236}">
                <a16:creationId xmlns:a16="http://schemas.microsoft.com/office/drawing/2014/main" id="{041AFFD0-06E0-4232-8C41-D013519F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1430" name="Text Box 13">
            <a:extLst>
              <a:ext uri="{FF2B5EF4-FFF2-40B4-BE49-F238E27FC236}">
                <a16:creationId xmlns:a16="http://schemas.microsoft.com/office/drawing/2014/main" id="{1E4A0C45-0ADF-41B4-8D3F-7505F2E2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7C39457-6E41-4BAF-8B87-5ACCDFC17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وَلَجَأْتُ إلَيْكَ فِي سَتْرِ عُيُوبِي.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2686793-FB62-4F4A-97E7-51141F9BC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am resorting to You so that You may conceal my defects.</a:t>
            </a:r>
          </a:p>
        </p:txBody>
      </p:sp>
      <p:sp>
        <p:nvSpPr>
          <p:cNvPr id="27652" name="Subtitle 4">
            <a:extLst>
              <a:ext uri="{FF2B5EF4-FFF2-40B4-BE49-F238E27FC236}">
                <a16:creationId xmlns:a16="http://schemas.microsoft.com/office/drawing/2014/main" id="{D4A531E5-B155-4A90-BB47-0854F1723259}"/>
              </a:ext>
            </a:extLst>
          </p:cNvPr>
          <p:cNvSpPr txBox="1">
            <a:spLocks/>
          </p:cNvSpPr>
          <p:nvPr/>
        </p:nvSpPr>
        <p:spPr bwMode="auto">
          <a:xfrm>
            <a:off x="304800" y="3541143"/>
            <a:ext cx="8686800" cy="31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fi-FI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fi-FI" dirty="0" err="1">
                <a:latin typeface="Arial"/>
                <a:ea typeface="MS Mincho"/>
                <a:cs typeface="Arial"/>
              </a:rPr>
              <a:t>اور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اپنے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عیبوں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کی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پردہ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پوشی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کے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لیے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تجھ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سے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التجا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کرتا</a:t>
            </a:r>
            <a:r>
              <a:rPr lang="fi-FI" dirty="0">
                <a:latin typeface="Arial"/>
                <a:ea typeface="MS Mincho"/>
                <a:cs typeface="Arial"/>
              </a:rPr>
              <a:t> </a:t>
            </a:r>
            <a:r>
              <a:rPr lang="fi-FI" dirty="0" err="1">
                <a:latin typeface="Arial"/>
                <a:ea typeface="MS Mincho"/>
                <a:cs typeface="Arial"/>
              </a:rPr>
              <a:t>ہوں</a:t>
            </a:r>
            <a:endParaRPr lang="fi-FI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fi-FI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fi-FI" b="1" i="1" dirty="0" err="1">
                <a:latin typeface="Arial"/>
                <a:ea typeface="MS Mincho"/>
                <a:cs typeface="Arial"/>
              </a:rPr>
              <a:t>wa</a:t>
            </a:r>
            <a:r>
              <a:rPr lang="fi-FI" b="1" i="1" dirty="0">
                <a:latin typeface="Arial"/>
                <a:ea typeface="MS Mincho"/>
                <a:cs typeface="Arial"/>
              </a:rPr>
              <a:t> </a:t>
            </a:r>
            <a:r>
              <a:rPr lang="fi-FI" b="1" i="1" dirty="0" err="1">
                <a:latin typeface="Arial"/>
                <a:ea typeface="MS Mincho"/>
                <a:cs typeface="Arial"/>
              </a:rPr>
              <a:t>lajatu</a:t>
            </a:r>
            <a:r>
              <a:rPr lang="fi-FI" b="1" i="1" dirty="0">
                <a:latin typeface="Arial"/>
                <a:ea typeface="MS Mincho"/>
                <a:cs typeface="Arial"/>
              </a:rPr>
              <a:t> </a:t>
            </a:r>
            <a:r>
              <a:rPr lang="fi-FI" b="1" i="1" dirty="0" err="1">
                <a:latin typeface="Arial"/>
                <a:ea typeface="MS Mincho"/>
                <a:cs typeface="Arial"/>
              </a:rPr>
              <a:t>ilayka</a:t>
            </a:r>
            <a:r>
              <a:rPr lang="fi-FI" b="1" i="1" dirty="0">
                <a:latin typeface="Arial"/>
                <a:ea typeface="MS Mincho"/>
                <a:cs typeface="Arial"/>
              </a:rPr>
              <a:t> </a:t>
            </a:r>
            <a:r>
              <a:rPr lang="fi-FI" b="1" i="1" dirty="0" err="1">
                <a:latin typeface="Arial"/>
                <a:ea typeface="MS Mincho"/>
                <a:cs typeface="Arial"/>
              </a:rPr>
              <a:t>fi</a:t>
            </a:r>
            <a:r>
              <a:rPr lang="fi-FI" b="1" i="1" dirty="0">
                <a:latin typeface="Arial"/>
                <a:ea typeface="MS Mincho"/>
                <a:cs typeface="Arial"/>
              </a:rPr>
              <a:t> </a:t>
            </a:r>
            <a:r>
              <a:rPr lang="fi-FI" b="1" i="1" dirty="0" err="1">
                <a:latin typeface="Arial"/>
                <a:ea typeface="MS Mincho"/>
                <a:cs typeface="Arial"/>
              </a:rPr>
              <a:t>satri</a:t>
            </a:r>
            <a:r>
              <a:rPr lang="fi-FI" b="1" i="1" dirty="0">
                <a:latin typeface="Arial"/>
                <a:ea typeface="MS Mincho"/>
                <a:cs typeface="Arial"/>
              </a:rPr>
              <a:t> `</a:t>
            </a:r>
            <a:r>
              <a:rPr lang="fi-FI" b="1" i="1" dirty="0" err="1">
                <a:latin typeface="Arial"/>
                <a:ea typeface="MS Mincho"/>
                <a:cs typeface="Arial"/>
              </a:rPr>
              <a:t>uyubi</a:t>
            </a:r>
            <a:endParaRPr lang="fi-FI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fi-FI" dirty="0">
              <a:latin typeface="Arial"/>
              <a:ea typeface="MS Mincho"/>
              <a:cs typeface="Arial"/>
            </a:endParaRPr>
          </a:p>
        </p:txBody>
      </p:sp>
      <p:sp>
        <p:nvSpPr>
          <p:cNvPr id="27653" name="Text Box 13">
            <a:extLst>
              <a:ext uri="{FF2B5EF4-FFF2-40B4-BE49-F238E27FC236}">
                <a16:creationId xmlns:a16="http://schemas.microsoft.com/office/drawing/2014/main" id="{421D224C-934F-4167-847C-8776C20F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654" name="Text Box 13">
            <a:extLst>
              <a:ext uri="{FF2B5EF4-FFF2-40B4-BE49-F238E27FC236}">
                <a16:creationId xmlns:a16="http://schemas.microsoft.com/office/drawing/2014/main" id="{18488E87-E69C-41AB-8900-9C476CCD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DA98CBB-7BA8-4C96-95EF-4598E21EC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فَأَعِنَّا عَلَى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الإسْتِنَانِ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بِسُنَّتِهِ فِيهِ،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CD79B8-92A0-40B0-BB3E-7B561C1F7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97898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b="1" kern="1200" dirty="0">
                <a:ea typeface="MS Mincho"/>
              </a:rPr>
              <a:t>O Allah: (please do) help us follow the example of him (i.e. the Holy Prophet as regards the honoring of this month)</a:t>
            </a:r>
            <a:endParaRPr lang="en-US" sz="3400"/>
          </a:p>
          <a:p>
            <a:pPr marL="342900" indent="-342900">
              <a:defRPr/>
            </a:pPr>
            <a:r>
              <a:rPr lang="en-US" sz="3400" kern="1200" dirty="0" err="1"/>
              <a:t>اے</a:t>
            </a:r>
            <a:r>
              <a:rPr lang="en-US" sz="3400" kern="1200" dirty="0"/>
              <a:t> </a:t>
            </a:r>
            <a:r>
              <a:rPr lang="en-US" sz="3400" kern="1200" dirty="0" err="1"/>
              <a:t>معبود</a:t>
            </a:r>
            <a:r>
              <a:rPr lang="en-US" sz="3400" kern="1200" dirty="0"/>
              <a:t>! </a:t>
            </a:r>
            <a:r>
              <a:rPr lang="en-US" sz="3400" kern="1200" dirty="0" err="1"/>
              <a:t>پس</a:t>
            </a:r>
            <a:r>
              <a:rPr lang="en-US" sz="3400" kern="1200" dirty="0"/>
              <a:t> </a:t>
            </a:r>
            <a:r>
              <a:rPr lang="en-US" sz="3400" kern="1200" dirty="0" err="1"/>
              <a:t>اس</a:t>
            </a:r>
            <a:r>
              <a:rPr lang="en-US" sz="3400" kern="1200" dirty="0"/>
              <a:t> </a:t>
            </a:r>
            <a:r>
              <a:rPr lang="ar-SA" sz="3400" kern="1200" dirty="0"/>
              <a:t> </a:t>
            </a:r>
            <a:r>
              <a:rPr lang="en-US" sz="3400" kern="1200" dirty="0" err="1"/>
              <a:t>مہینے</a:t>
            </a:r>
            <a:r>
              <a:rPr lang="en-US" sz="3400" kern="1200" dirty="0"/>
              <a:t> </a:t>
            </a:r>
            <a:r>
              <a:rPr lang="en-US" sz="3400" kern="1200" dirty="0" err="1"/>
              <a:t>میں</a:t>
            </a:r>
            <a:r>
              <a:rPr lang="en-US" sz="3400" kern="1200" dirty="0"/>
              <a:t> </a:t>
            </a:r>
            <a:r>
              <a:rPr lang="en-US" sz="3400" kern="1200" dirty="0" err="1"/>
              <a:t>ہمیں</a:t>
            </a:r>
            <a:r>
              <a:rPr lang="en-US" sz="3400" kern="1200" dirty="0"/>
              <a:t> </a:t>
            </a:r>
            <a:r>
              <a:rPr lang="en-US" sz="3400" kern="1200" dirty="0" err="1"/>
              <a:t>ان</a:t>
            </a:r>
            <a:r>
              <a:rPr lang="en-US" sz="3400" kern="1200" dirty="0"/>
              <a:t> </a:t>
            </a:r>
            <a:r>
              <a:rPr lang="en-US" sz="3400" kern="1200" dirty="0" err="1"/>
              <a:t>کی</a:t>
            </a:r>
            <a:r>
              <a:rPr lang="en-US" sz="3400" kern="1200" dirty="0"/>
              <a:t> </a:t>
            </a:r>
            <a:r>
              <a:rPr lang="en-US" sz="3400" kern="1200" dirty="0" err="1"/>
              <a:t>سنت</a:t>
            </a:r>
            <a:r>
              <a:rPr lang="en-US" sz="3400" kern="1200" dirty="0"/>
              <a:t> </a:t>
            </a:r>
            <a:r>
              <a:rPr lang="en-US" sz="3400" kern="1200" dirty="0" err="1"/>
              <a:t>کی</a:t>
            </a:r>
            <a:r>
              <a:rPr lang="en-US" sz="3400" kern="1200" dirty="0"/>
              <a:t> </a:t>
            </a:r>
            <a:r>
              <a:rPr lang="en-US" sz="3400" kern="1200" dirty="0" err="1"/>
              <a:t>پیروی</a:t>
            </a:r>
            <a:r>
              <a:rPr lang="en-US" sz="3600" kern="1200" dirty="0"/>
              <a:t> </a:t>
            </a:r>
            <a:endParaRPr lang="en-US"/>
          </a:p>
        </p:txBody>
      </p:sp>
      <p:sp>
        <p:nvSpPr>
          <p:cNvPr id="232452" name="Subtitle 4">
            <a:extLst>
              <a:ext uri="{FF2B5EF4-FFF2-40B4-BE49-F238E27FC236}">
                <a16:creationId xmlns:a16="http://schemas.microsoft.com/office/drawing/2014/main" id="{9F3B29F7-9BF6-480D-9965-7B61411DCF9D}"/>
              </a:ext>
            </a:extLst>
          </p:cNvPr>
          <p:cNvSpPr txBox="1">
            <a:spLocks/>
          </p:cNvSpPr>
          <p:nvPr/>
        </p:nvSpPr>
        <p:spPr bwMode="auto">
          <a:xfrm>
            <a:off x="304800" y="564886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fa`inna `ala alastinani bisunntihi fihi</a:t>
            </a:r>
          </a:p>
        </p:txBody>
      </p:sp>
      <p:sp>
        <p:nvSpPr>
          <p:cNvPr id="232453" name="Text Box 13">
            <a:extLst>
              <a:ext uri="{FF2B5EF4-FFF2-40B4-BE49-F238E27FC236}">
                <a16:creationId xmlns:a16="http://schemas.microsoft.com/office/drawing/2014/main" id="{31829F60-70FB-493B-B8F0-D2664B95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2454" name="Text Box 13">
            <a:extLst>
              <a:ext uri="{FF2B5EF4-FFF2-40B4-BE49-F238E27FC236}">
                <a16:creationId xmlns:a16="http://schemas.microsoft.com/office/drawing/2014/main" id="{C3C3CAC8-3A16-4E96-886B-5C972FBE0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F50404D-B0CF-43EE-B383-FAEC8D5C5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وَنَيْلِ الشَّفَاعَةِ لَدَيْهِ.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48158A9-566D-4E67-ACC4-EEE07DDCD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help us attain nearness to him.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شفاعت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حصول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مدد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233476" name="Subtitle 4">
            <a:extLst>
              <a:ext uri="{FF2B5EF4-FFF2-40B4-BE49-F238E27FC236}">
                <a16:creationId xmlns:a16="http://schemas.microsoft.com/office/drawing/2014/main" id="{051D16E6-8DD8-4C9F-80A8-807C41E090A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nayli alshshfa`ati ladayhi</a:t>
            </a:r>
          </a:p>
        </p:txBody>
      </p:sp>
      <p:sp>
        <p:nvSpPr>
          <p:cNvPr id="233477" name="Text Box 13">
            <a:extLst>
              <a:ext uri="{FF2B5EF4-FFF2-40B4-BE49-F238E27FC236}">
                <a16:creationId xmlns:a16="http://schemas.microsoft.com/office/drawing/2014/main" id="{F0E6E783-ECA4-4B86-B4D1-8564FE12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3478" name="Text Box 13">
            <a:extLst>
              <a:ext uri="{FF2B5EF4-FFF2-40B4-BE49-F238E27FC236}">
                <a16:creationId xmlns:a16="http://schemas.microsoft.com/office/drawing/2014/main" id="{8BAFD433-B8FB-477C-A830-96090AEF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8722F5A-E05C-44B5-A35D-7A7A4D51F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وَاجْعَلْهُ لِي شَفِيعاً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مُشَفَّعاً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F26047F-EF6F-4BE2-8176-6AF70A22F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 do) decide him as my interceder (before You) whose intercession for me is acceptable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؛ </a:t>
            </a:r>
            <a:r>
              <a:rPr lang="en-US" sz="3600" kern="1200" dirty="0" err="1">
                <a:ea typeface="+mn-lt"/>
                <a:cs typeface="+mn-lt"/>
              </a:rPr>
              <a:t>آنحضرت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شفیع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شفاعت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مقبول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  <a:p>
            <a:pPr marL="342900" indent="-342900">
              <a:defRPr/>
            </a:pPr>
            <a:endParaRPr lang="en-US" sz="3600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4500" name="Subtitle 4">
            <a:extLst>
              <a:ext uri="{FF2B5EF4-FFF2-40B4-BE49-F238E27FC236}">
                <a16:creationId xmlns:a16="http://schemas.microsoft.com/office/drawing/2014/main" id="{D2134497-3E38-475A-B729-EE2A0A2B5B25}"/>
              </a:ext>
            </a:extLst>
          </p:cNvPr>
          <p:cNvSpPr txBox="1">
            <a:spLocks/>
          </p:cNvSpPr>
          <p:nvPr/>
        </p:nvSpPr>
        <p:spPr bwMode="auto">
          <a:xfrm>
            <a:off x="232913" y="589903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waj`alhu li shafi`an mushaffa`an</a:t>
            </a:r>
          </a:p>
        </p:txBody>
      </p:sp>
      <p:sp>
        <p:nvSpPr>
          <p:cNvPr id="234501" name="Text Box 13">
            <a:extLst>
              <a:ext uri="{FF2B5EF4-FFF2-40B4-BE49-F238E27FC236}">
                <a16:creationId xmlns:a16="http://schemas.microsoft.com/office/drawing/2014/main" id="{0AEDD547-BCD7-4CAF-9D16-D7CD5C18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4502" name="Text Box 13">
            <a:extLst>
              <a:ext uri="{FF2B5EF4-FFF2-40B4-BE49-F238E27FC236}">
                <a16:creationId xmlns:a16="http://schemas.microsoft.com/office/drawing/2014/main" id="{783DD871-96B1-4883-ACF1-6E5F6D3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CE2281-6F83-47EC-8065-25CF9E19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وَطَرِيقاً إلَيْكَ مَهْيَعاً،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77A4623-EA30-4DB3-AC4C-1D4DD644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as my clear path toward You;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طرف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کھلا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راستہ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235524" name="Subtitle 4">
            <a:extLst>
              <a:ext uri="{FF2B5EF4-FFF2-40B4-BE49-F238E27FC236}">
                <a16:creationId xmlns:a16="http://schemas.microsoft.com/office/drawing/2014/main" id="{152A47E4-2683-4359-A6B4-A0F04030399F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tariqan ilayka mahiya`an</a:t>
            </a:r>
          </a:p>
        </p:txBody>
      </p:sp>
      <p:sp>
        <p:nvSpPr>
          <p:cNvPr id="235525" name="Text Box 13">
            <a:extLst>
              <a:ext uri="{FF2B5EF4-FFF2-40B4-BE49-F238E27FC236}">
                <a16:creationId xmlns:a16="http://schemas.microsoft.com/office/drawing/2014/main" id="{7BA02F24-39A5-40D8-90B8-4BED611A8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5526" name="Text Box 13">
            <a:extLst>
              <a:ext uri="{FF2B5EF4-FFF2-40B4-BE49-F238E27FC236}">
                <a16:creationId xmlns:a16="http://schemas.microsoft.com/office/drawing/2014/main" id="{338562CA-1670-4C6B-8C70-6D8981A3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158E4EE-4908-437F-9CB0-74D5F28BB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وَاجْعَلْنِي لَهُ مُتَّبِعاً حَتَّى أَلْقَاكَ يَوْمَ الْقِيَامَةِ عَنِّي رَاضِياً،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6AE47AF-D4FB-4CF1-9972-32D4579FC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b="1" kern="1200" dirty="0">
                <a:ea typeface="MS Mincho"/>
              </a:rPr>
              <a:t>and make me follow him until I meet You on the Resurrection Day enjoying Your pleasure with me</a:t>
            </a:r>
          </a:p>
          <a:p>
            <a:pPr marL="342900" indent="-342900">
              <a:defRPr/>
            </a:pPr>
            <a:r>
              <a:rPr lang="en-US" sz="3400" kern="1200" dirty="0" err="1">
                <a:ea typeface="+mn-lt"/>
                <a:cs typeface="+mn-lt"/>
              </a:rPr>
              <a:t>مجھے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انکا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سچا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پیروکار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بنادے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یہاں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تک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کہ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میں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روز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قیامت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تیرے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حضور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پیش</a:t>
            </a:r>
            <a:r>
              <a:rPr lang="en-US" sz="3400" kern="1200" dirty="0">
                <a:ea typeface="+mn-lt"/>
                <a:cs typeface="+mn-lt"/>
              </a:rPr>
              <a:t> </a:t>
            </a:r>
            <a:r>
              <a:rPr lang="en-US" sz="3400" kern="1200" dirty="0" err="1">
                <a:ea typeface="+mn-lt"/>
                <a:cs typeface="+mn-lt"/>
              </a:rPr>
              <a:t>ہوں</a:t>
            </a:r>
            <a:r>
              <a:rPr lang="en-US" sz="3400" kern="1200" dirty="0">
                <a:ea typeface="+mn-lt"/>
                <a:cs typeface="+mn-lt"/>
              </a:rPr>
              <a:t> </a:t>
            </a:r>
            <a:r>
              <a:rPr lang="en-US" sz="3400" kern="1200" dirty="0" err="1">
                <a:ea typeface="+mn-lt"/>
                <a:cs typeface="+mn-lt"/>
              </a:rPr>
              <a:t>جبکہ</a:t>
            </a:r>
            <a:r>
              <a:rPr lang="en-US" sz="3400" kern="1200" dirty="0">
                <a:ea typeface="+mn-lt"/>
                <a:cs typeface="+mn-lt"/>
              </a:rPr>
              <a:t> </a:t>
            </a:r>
            <a:r>
              <a:rPr lang="en-US" sz="3400" kern="1200" dirty="0" err="1">
                <a:ea typeface="+mn-lt"/>
                <a:cs typeface="+mn-lt"/>
              </a:rPr>
              <a:t>تو</a:t>
            </a:r>
            <a:r>
              <a:rPr lang="en-US" sz="3400" kern="1200" dirty="0">
                <a:ea typeface="+mn-lt"/>
                <a:cs typeface="+mn-lt"/>
              </a:rPr>
              <a:t> </a:t>
            </a:r>
            <a:r>
              <a:rPr lang="en-US" sz="3400" kern="1200" dirty="0" err="1">
                <a:ea typeface="+mn-lt"/>
                <a:cs typeface="+mn-lt"/>
              </a:rPr>
              <a:t>مجھسے</a:t>
            </a:r>
            <a:r>
              <a:rPr lang="en-US" sz="3400" kern="1200" dirty="0">
                <a:ea typeface="+mn-lt"/>
                <a:cs typeface="+mn-lt"/>
              </a:rPr>
              <a:t> </a:t>
            </a:r>
            <a:r>
              <a:rPr lang="en-US" sz="3400" kern="1200" dirty="0" err="1">
                <a:ea typeface="+mn-lt"/>
                <a:cs typeface="+mn-lt"/>
              </a:rPr>
              <a:t>ر</a:t>
            </a:r>
            <a:r>
              <a:rPr lang="en-US" sz="3600" kern="1200" dirty="0" err="1">
                <a:ea typeface="+mn-lt"/>
                <a:cs typeface="+mn-lt"/>
              </a:rPr>
              <a:t>اضی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endParaRPr lang="en-US" dirty="0" err="1"/>
          </a:p>
        </p:txBody>
      </p:sp>
      <p:sp>
        <p:nvSpPr>
          <p:cNvPr id="236548" name="Subtitle 4">
            <a:extLst>
              <a:ext uri="{FF2B5EF4-FFF2-40B4-BE49-F238E27FC236}">
                <a16:creationId xmlns:a16="http://schemas.microsoft.com/office/drawing/2014/main" id="{D1396B94-6724-4B9C-87D5-23263CCCAEA9}"/>
              </a:ext>
            </a:extLst>
          </p:cNvPr>
          <p:cNvSpPr txBox="1">
            <a:spLocks/>
          </p:cNvSpPr>
          <p:nvPr/>
        </p:nvSpPr>
        <p:spPr bwMode="auto">
          <a:xfrm>
            <a:off x="261668" y="5654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waj`alny lahu muttbi`an hatta alqaka yawma alqiamati `anni radiyan</a:t>
            </a:r>
          </a:p>
        </p:txBody>
      </p:sp>
      <p:sp>
        <p:nvSpPr>
          <p:cNvPr id="236549" name="Text Box 13">
            <a:extLst>
              <a:ext uri="{FF2B5EF4-FFF2-40B4-BE49-F238E27FC236}">
                <a16:creationId xmlns:a16="http://schemas.microsoft.com/office/drawing/2014/main" id="{EC817026-E003-4C96-AD27-8F3D4620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6550" name="Text Box 13">
            <a:extLst>
              <a:ext uri="{FF2B5EF4-FFF2-40B4-BE49-F238E27FC236}">
                <a16:creationId xmlns:a16="http://schemas.microsoft.com/office/drawing/2014/main" id="{98F1FA1C-8159-4363-9C7A-822ABDE1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FAF3797-2C48-4218-ADCE-A01E74B1D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وَعَنْ ذُنُوبِي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غَاضِياً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B5DB48C-A8BC-489A-833E-E6ED0DA4F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overlooking my sins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گناہوں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چشم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پوشی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کرے</a:t>
            </a:r>
            <a:endParaRPr lang="en-US" dirty="0" err="1"/>
          </a:p>
        </p:txBody>
      </p:sp>
      <p:sp>
        <p:nvSpPr>
          <p:cNvPr id="237572" name="Subtitle 4">
            <a:extLst>
              <a:ext uri="{FF2B5EF4-FFF2-40B4-BE49-F238E27FC236}">
                <a16:creationId xmlns:a16="http://schemas.microsoft.com/office/drawing/2014/main" id="{BE178E00-F4DD-4510-B1F3-8E8E239C281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`an dhunuby ghadiyan</a:t>
            </a:r>
          </a:p>
        </p:txBody>
      </p:sp>
      <p:sp>
        <p:nvSpPr>
          <p:cNvPr id="237573" name="Text Box 13">
            <a:extLst>
              <a:ext uri="{FF2B5EF4-FFF2-40B4-BE49-F238E27FC236}">
                <a16:creationId xmlns:a16="http://schemas.microsoft.com/office/drawing/2014/main" id="{6CEA0761-18A5-449F-B928-FFD3427E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7574" name="Text Box 13">
            <a:extLst>
              <a:ext uri="{FF2B5EF4-FFF2-40B4-BE49-F238E27FC236}">
                <a16:creationId xmlns:a16="http://schemas.microsoft.com/office/drawing/2014/main" id="{C6CE6113-5C06-4B3D-B3EF-9F27AD42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61B5C21-ADFF-425B-89F3-76B641D6A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قَدْ أَوْجَبْتَ لِي مِنْكَ الرَّحْمَةَ وَالرِّضْوَانَ،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0D592EC-93E8-4CBA-95C5-74255C81F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thus You will confer upon me with Your mercy and pleasure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ایسے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خوشنودی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لازم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endParaRPr lang="en-US" dirty="0" err="1"/>
          </a:p>
        </p:txBody>
      </p:sp>
      <p:sp>
        <p:nvSpPr>
          <p:cNvPr id="238596" name="Subtitle 4">
            <a:extLst>
              <a:ext uri="{FF2B5EF4-FFF2-40B4-BE49-F238E27FC236}">
                <a16:creationId xmlns:a16="http://schemas.microsoft.com/office/drawing/2014/main" id="{2A327379-D3FD-40EB-A4E6-6B244FE56EF1}"/>
              </a:ext>
            </a:extLst>
          </p:cNvPr>
          <p:cNvSpPr txBox="1">
            <a:spLocks/>
          </p:cNvSpPr>
          <p:nvPr/>
        </p:nvSpPr>
        <p:spPr bwMode="auto">
          <a:xfrm>
            <a:off x="261668" y="533831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qad awjabta li minka alrrahmata wal-rridwana</a:t>
            </a:r>
          </a:p>
        </p:txBody>
      </p:sp>
      <p:sp>
        <p:nvSpPr>
          <p:cNvPr id="238597" name="Text Box 13">
            <a:extLst>
              <a:ext uri="{FF2B5EF4-FFF2-40B4-BE49-F238E27FC236}">
                <a16:creationId xmlns:a16="http://schemas.microsoft.com/office/drawing/2014/main" id="{8ED03D4D-5BAD-443E-83C8-E095DF21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8598" name="Text Box 13">
            <a:extLst>
              <a:ext uri="{FF2B5EF4-FFF2-40B4-BE49-F238E27FC236}">
                <a16:creationId xmlns:a16="http://schemas.microsoft.com/office/drawing/2014/main" id="{156CC9F0-52EE-4E8C-A639-68F871E2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7859E7F-DBD2-4104-9784-BC51C4C47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وَأَنْزَلْتَنِي دَارَ الْقَرَارِ وَمَحَلِّ الأَخْيَارِ.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54EBF54-5A12-49AB-8183-C9A43D364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allow me to reside in the Eternal Abode and the Place of the Righteous.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دارالقرار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صالح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لوگوں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رہنے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39620" name="Subtitle 4">
            <a:extLst>
              <a:ext uri="{FF2B5EF4-FFF2-40B4-BE49-F238E27FC236}">
                <a16:creationId xmlns:a16="http://schemas.microsoft.com/office/drawing/2014/main" id="{C6F39A67-F30F-4894-AE32-F1626CB3C60E}"/>
              </a:ext>
            </a:extLst>
          </p:cNvPr>
          <p:cNvSpPr txBox="1">
            <a:spLocks/>
          </p:cNvSpPr>
          <p:nvPr/>
        </p:nvSpPr>
        <p:spPr bwMode="auto">
          <a:xfrm>
            <a:off x="146649" y="564023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anzaltany dara alqarari wa mahall al-akhyari</a:t>
            </a:r>
          </a:p>
        </p:txBody>
      </p:sp>
      <p:sp>
        <p:nvSpPr>
          <p:cNvPr id="239621" name="Text Box 13">
            <a:extLst>
              <a:ext uri="{FF2B5EF4-FFF2-40B4-BE49-F238E27FC236}">
                <a16:creationId xmlns:a16="http://schemas.microsoft.com/office/drawing/2014/main" id="{CA5DD5BB-B521-4F32-9C1B-7DC2C16E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39622" name="Text Box 13">
            <a:extLst>
              <a:ext uri="{FF2B5EF4-FFF2-40B4-BE49-F238E27FC236}">
                <a16:creationId xmlns:a16="http://schemas.microsoft.com/office/drawing/2014/main" id="{2F03FA56-E927-4E3D-AC72-13312E12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BFF77FE-B1AA-4091-AE93-CBE76D2F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C369662-7141-49D8-942C-94602705A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240644" name="Subtitle 4">
            <a:extLst>
              <a:ext uri="{FF2B5EF4-FFF2-40B4-BE49-F238E27FC236}">
                <a16:creationId xmlns:a16="http://schemas.microsoft.com/office/drawing/2014/main" id="{C2A2DCA3-D111-4570-B653-AF8EAAC082E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40645" name="Text Box 13">
            <a:extLst>
              <a:ext uri="{FF2B5EF4-FFF2-40B4-BE49-F238E27FC236}">
                <a16:creationId xmlns:a16="http://schemas.microsoft.com/office/drawing/2014/main" id="{A524BC68-653E-48E1-84EC-488ABD25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0646" name="Text Box 13">
            <a:extLst>
              <a:ext uri="{FF2B5EF4-FFF2-40B4-BE49-F238E27FC236}">
                <a16:creationId xmlns:a16="http://schemas.microsoft.com/office/drawing/2014/main" id="{9C3A423D-C76D-4DBE-A059-A3C8BA1F7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13">
            <a:extLst>
              <a:ext uri="{FF2B5EF4-FFF2-40B4-BE49-F238E27FC236}">
                <a16:creationId xmlns:a16="http://schemas.microsoft.com/office/drawing/2014/main" id="{6C376974-60CA-4FDC-A053-5DD77E1E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1667" name="Text Box 13">
            <a:extLst>
              <a:ext uri="{FF2B5EF4-FFF2-40B4-BE49-F238E27FC236}">
                <a16:creationId xmlns:a16="http://schemas.microsoft.com/office/drawing/2014/main" id="{2FA5948B-D9EA-4F65-BCE0-FAC30483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41668" name="AutoShape 2">
            <a:extLst>
              <a:ext uri="{FF2B5EF4-FFF2-40B4-BE49-F238E27FC236}">
                <a16:creationId xmlns:a16="http://schemas.microsoft.com/office/drawing/2014/main" id="{B3297735-3211-4B23-8FE8-D9BA5376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C712754-8B60-498C-B0C3-A8BA1FE2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87575"/>
            <a:ext cx="710723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115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دُعَاء كُميل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431C771-3A5D-49EF-8AC2-0D51C2B91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7200" b="1" kern="1200" dirty="0">
                <a:solidFill>
                  <a:srgbClr val="FFFF00"/>
                </a:solidFill>
                <a:ea typeface="MS Mincho" pitchFamily="49" charset="-128"/>
              </a:rPr>
              <a:t>Dua'a Kumayl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A1664EA-ECA5-4BF2-AC55-5F5D5BE63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فَجُدْ عَلَيَّ بِكَرَمِكَ وَفَضلِكَ،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29E841D-4FE7-4632-92C2-3B768B97C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371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(please) bestow lavishly upon me with Your generosity and Favor;</a:t>
            </a:r>
          </a:p>
        </p:txBody>
      </p:sp>
      <p:sp>
        <p:nvSpPr>
          <p:cNvPr id="28676" name="Subtitle 4">
            <a:extLst>
              <a:ext uri="{FF2B5EF4-FFF2-40B4-BE49-F238E27FC236}">
                <a16:creationId xmlns:a16="http://schemas.microsoft.com/office/drawing/2014/main" id="{31754EDC-3FA4-49CC-A8FA-00805F292CC2}"/>
              </a:ext>
            </a:extLst>
          </p:cNvPr>
          <p:cNvSpPr txBox="1">
            <a:spLocks/>
          </p:cNvSpPr>
          <p:nvPr/>
        </p:nvSpPr>
        <p:spPr bwMode="auto">
          <a:xfrm>
            <a:off x="228600" y="2736790"/>
            <a:ext cx="8686800" cy="398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! </a:t>
            </a:r>
            <a:r>
              <a:rPr lang="it-IT" dirty="0" err="1">
                <a:latin typeface="Arial"/>
                <a:ea typeface="MS Mincho"/>
                <a:cs typeface="Arial"/>
              </a:rPr>
              <a:t>مجھ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فضل</a:t>
            </a:r>
            <a:r>
              <a:rPr lang="it-IT" dirty="0">
                <a:latin typeface="Arial"/>
                <a:ea typeface="MS Mincho"/>
                <a:cs typeface="Arial"/>
              </a:rPr>
              <a:t> و </a:t>
            </a:r>
            <a:r>
              <a:rPr lang="it-IT" dirty="0" err="1">
                <a:latin typeface="Arial"/>
                <a:ea typeface="MS Mincho"/>
                <a:cs typeface="Arial"/>
              </a:rPr>
              <a:t>کرم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عطا</a:t>
            </a:r>
            <a:r>
              <a:rPr lang="it-IT" dirty="0">
                <a:latin typeface="Arial"/>
                <a:ea typeface="MS Mincho"/>
                <a:cs typeface="Arial"/>
              </a:rPr>
              <a:t> و</a:t>
            </a:r>
            <a:r>
              <a:rPr lang="ar-SA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بخشش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فرما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allahumma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fajud</a:t>
            </a:r>
            <a:r>
              <a:rPr lang="it-IT" b="1" i="1" dirty="0">
                <a:latin typeface="Arial"/>
                <a:ea typeface="MS Mincho"/>
                <a:cs typeface="Arial"/>
              </a:rPr>
              <a:t> 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alayy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bikaramika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fadlika</a:t>
            </a:r>
            <a:endParaRPr lang="it-IT" dirty="0" err="1"/>
          </a:p>
        </p:txBody>
      </p:sp>
      <p:sp>
        <p:nvSpPr>
          <p:cNvPr id="28677" name="Text Box 13">
            <a:extLst>
              <a:ext uri="{FF2B5EF4-FFF2-40B4-BE49-F238E27FC236}">
                <a16:creationId xmlns:a16="http://schemas.microsoft.com/office/drawing/2014/main" id="{3F74F94C-224B-4ECF-A0F8-B102DB9C8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678" name="Text Box 13">
            <a:extLst>
              <a:ext uri="{FF2B5EF4-FFF2-40B4-BE49-F238E27FC236}">
                <a16:creationId xmlns:a16="http://schemas.microsoft.com/office/drawing/2014/main" id="{EAB9AE9C-FE72-4041-A7BC-3321A7FC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3">
            <a:extLst>
              <a:ext uri="{FF2B5EF4-FFF2-40B4-BE49-F238E27FC236}">
                <a16:creationId xmlns:a16="http://schemas.microsoft.com/office/drawing/2014/main" id="{13117B6F-D5A5-41B2-910E-5DEAD2093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2691" name="Text Box 13">
            <a:extLst>
              <a:ext uri="{FF2B5EF4-FFF2-40B4-BE49-F238E27FC236}">
                <a16:creationId xmlns:a16="http://schemas.microsoft.com/office/drawing/2014/main" id="{9C9B2CA9-D30F-4E11-881E-ABD66461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pic>
        <p:nvPicPr>
          <p:cNvPr id="242692" name="Picture 2" descr="kumayl">
            <a:extLst>
              <a:ext uri="{FF2B5EF4-FFF2-40B4-BE49-F238E27FC236}">
                <a16:creationId xmlns:a16="http://schemas.microsoft.com/office/drawing/2014/main" id="{A9BE44B0-35AE-4734-850A-ACFCBBCCDF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13">
            <a:extLst>
              <a:ext uri="{FF2B5EF4-FFF2-40B4-BE49-F238E27FC236}">
                <a16:creationId xmlns:a16="http://schemas.microsoft.com/office/drawing/2014/main" id="{3C675190-2277-4CA1-BFC7-42D797B0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3715" name="Text Box 13">
            <a:extLst>
              <a:ext uri="{FF2B5EF4-FFF2-40B4-BE49-F238E27FC236}">
                <a16:creationId xmlns:a16="http://schemas.microsoft.com/office/drawing/2014/main" id="{F7DB3942-223A-44BF-BAFA-F7CA42BD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43716" name="AutoShape 2">
            <a:extLst>
              <a:ext uri="{FF2B5EF4-FFF2-40B4-BE49-F238E27FC236}">
                <a16:creationId xmlns:a16="http://schemas.microsoft.com/office/drawing/2014/main" id="{C34099C8-B386-464D-9CF7-F618F3BD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3AD1492-FB2D-4C4F-BAB2-EF4143BF7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963" y="16541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سُبْحانَ اللهِ  وَالْحَمْدُ للهِ واللهُ اَكْبَرُ وَلا اِلـهَ إلاَّ اللهُ 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9F30D57-B1AD-4DF7-8DC1-4FC4496A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4000" b="1" kern="1200" dirty="0">
                <a:solidFill>
                  <a:srgbClr val="FFFF00"/>
                </a:solidFill>
                <a:ea typeface="MS Mincho" pitchFamily="49" charset="-128"/>
              </a:rPr>
              <a:t>Recite 100 times</a:t>
            </a:r>
          </a:p>
        </p:txBody>
      </p:sp>
      <p:sp>
        <p:nvSpPr>
          <p:cNvPr id="243719" name="Rectangle 1">
            <a:extLst>
              <a:ext uri="{FF2B5EF4-FFF2-40B4-BE49-F238E27FC236}">
                <a16:creationId xmlns:a16="http://schemas.microsoft.com/office/drawing/2014/main" id="{B51A098E-B890-4764-A479-FAB07612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4805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3600" b="1" i="1">
                <a:solidFill>
                  <a:srgbClr val="FFFF00"/>
                </a:solidFill>
                <a:ea typeface="MS Mincho" panose="02020609040205080304" pitchFamily="49" charset="-128"/>
              </a:rPr>
              <a:t>subh'aanallah walh'amdu lillah wallahu akbar wa laa-Ilaaha-illallah</a:t>
            </a:r>
          </a:p>
        </p:txBody>
      </p:sp>
    </p:spTree>
  </p:cSld>
  <p:clrMapOvr>
    <a:masterClrMapping/>
  </p:clrMapOvr>
  <p:transition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E94BD3C-0FA3-4485-A138-C3A1B6F92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427351A-2CEF-4ECA-940F-19A97D203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244740" name="Subtitle 4">
            <a:extLst>
              <a:ext uri="{FF2B5EF4-FFF2-40B4-BE49-F238E27FC236}">
                <a16:creationId xmlns:a16="http://schemas.microsoft.com/office/drawing/2014/main" id="{DF35712F-5BA9-40DA-A4A0-6D5BB36ECF7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44741" name="Text Box 13">
            <a:extLst>
              <a:ext uri="{FF2B5EF4-FFF2-40B4-BE49-F238E27FC236}">
                <a16:creationId xmlns:a16="http://schemas.microsoft.com/office/drawing/2014/main" id="{A56E21E0-5F34-4E03-AC29-C94AF7B3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4742" name="Text Box 13">
            <a:extLst>
              <a:ext uri="{FF2B5EF4-FFF2-40B4-BE49-F238E27FC236}">
                <a16:creationId xmlns:a16="http://schemas.microsoft.com/office/drawing/2014/main" id="{4ABD6E22-8221-4A0B-AD3C-DC77C3E4D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5FB7F5A-3DBF-4011-B690-4E84B38D2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سُبْحانَ اللهِ  وَالْحَمْدُ للهِ واللهُ اَكْبَرُ وَلا اِلـهَ إلاَّ اللهُ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E8C9103-8BCC-44C4-BC00-9F325A9F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2202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. All praise be to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.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is the Greatest. There is none worthy of worship besides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.</a:t>
            </a:r>
          </a:p>
        </p:txBody>
      </p:sp>
      <p:sp>
        <p:nvSpPr>
          <p:cNvPr id="245764" name="Subtitle 4">
            <a:extLst>
              <a:ext uri="{FF2B5EF4-FFF2-40B4-BE49-F238E27FC236}">
                <a16:creationId xmlns:a16="http://schemas.microsoft.com/office/drawing/2014/main" id="{CFCE41C3-2189-4CA9-A5A9-F12900AB72EC}"/>
              </a:ext>
            </a:extLst>
          </p:cNvPr>
          <p:cNvSpPr txBox="1">
            <a:spLocks/>
          </p:cNvSpPr>
          <p:nvPr/>
        </p:nvSpPr>
        <p:spPr bwMode="auto">
          <a:xfrm>
            <a:off x="304800" y="4495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subh'aanallah walh'amdu lillah wallahu akbar wa laa-Ilaaha-illallah</a:t>
            </a:r>
          </a:p>
        </p:txBody>
      </p:sp>
      <p:sp>
        <p:nvSpPr>
          <p:cNvPr id="245765" name="Text Box 13">
            <a:extLst>
              <a:ext uri="{FF2B5EF4-FFF2-40B4-BE49-F238E27FC236}">
                <a16:creationId xmlns:a16="http://schemas.microsoft.com/office/drawing/2014/main" id="{615756FD-701D-48A8-A98B-5C4F23C9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5766" name="Text Box 13">
            <a:extLst>
              <a:ext uri="{FF2B5EF4-FFF2-40B4-BE49-F238E27FC236}">
                <a16:creationId xmlns:a16="http://schemas.microsoft.com/office/drawing/2014/main" id="{891865A4-3581-4CA4-913B-A800C692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15th Night of Sha'aban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6814154-3BEA-4614-A016-EBC47042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0"/>
            <a:ext cx="2468563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Recite 100 times</a:t>
            </a:r>
          </a:p>
        </p:txBody>
      </p:sp>
    </p:spTree>
  </p:cSld>
  <p:clrMapOvr>
    <a:masterClrMapping/>
  </p:clrMapOvr>
  <p:transition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97C187B-1A52-4412-88F1-9E6D894FF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8A70EC5-8B68-40CB-B32D-D1DB4E364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246788" name="Subtitle 4">
            <a:extLst>
              <a:ext uri="{FF2B5EF4-FFF2-40B4-BE49-F238E27FC236}">
                <a16:creationId xmlns:a16="http://schemas.microsoft.com/office/drawing/2014/main" id="{BE797BFC-1D3C-4A93-976A-F4B3440C149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46789" name="Text Box 13">
            <a:extLst>
              <a:ext uri="{FF2B5EF4-FFF2-40B4-BE49-F238E27FC236}">
                <a16:creationId xmlns:a16="http://schemas.microsoft.com/office/drawing/2014/main" id="{B02FFA56-726C-4915-BFB3-0B404559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6790" name="Text Box 13">
            <a:extLst>
              <a:ext uri="{FF2B5EF4-FFF2-40B4-BE49-F238E27FC236}">
                <a16:creationId xmlns:a16="http://schemas.microsoft.com/office/drawing/2014/main" id="{CD81607D-B8DA-43F5-8875-BC1DC843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13">
            <a:extLst>
              <a:ext uri="{FF2B5EF4-FFF2-40B4-BE49-F238E27FC236}">
                <a16:creationId xmlns:a16="http://schemas.microsoft.com/office/drawing/2014/main" id="{175CB9A2-FC9B-4CA9-AC8A-40E8FD10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7811" name="Text Box 13">
            <a:extLst>
              <a:ext uri="{FF2B5EF4-FFF2-40B4-BE49-F238E27FC236}">
                <a16:creationId xmlns:a16="http://schemas.microsoft.com/office/drawing/2014/main" id="{91567BFB-B30D-4877-BDBC-F6F09E38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47812" name="AutoShape 2">
            <a:extLst>
              <a:ext uri="{FF2B5EF4-FFF2-40B4-BE49-F238E27FC236}">
                <a16:creationId xmlns:a16="http://schemas.microsoft.com/office/drawing/2014/main" id="{6F0698A2-89BE-4CF7-B5D0-CD1DBC3CB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7813" name="Text Box 5">
            <a:extLst>
              <a:ext uri="{FF2B5EF4-FFF2-40B4-BE49-F238E27FC236}">
                <a16:creationId xmlns:a16="http://schemas.microsoft.com/office/drawing/2014/main" id="{B28A4EEB-F603-4835-98ED-C7AEFCD2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Short Du’a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169)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35C6D0-C3F4-4717-8A97-2A06DE780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إلهِي تَعَرَّضَ لَكَ فِي هذَا اللَّيْلِ الْمُتَعَرِّضُونَ،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0AA94E2-12B6-4174-825C-886ED858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ilahy ta`arrada laka fi hadha allayli almuta`arriduna</a:t>
            </a:r>
          </a:p>
        </p:txBody>
      </p:sp>
    </p:spTree>
  </p:cSld>
  <p:clrMapOvr>
    <a:masterClrMapping/>
  </p:clrMapOvr>
  <p:transition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BDFC11A-DDBE-4DAE-97B9-3F5783CA4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3FC8292-3DB3-4A7F-988A-CA7F6A553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248836" name="Subtitle 4">
            <a:extLst>
              <a:ext uri="{FF2B5EF4-FFF2-40B4-BE49-F238E27FC236}">
                <a16:creationId xmlns:a16="http://schemas.microsoft.com/office/drawing/2014/main" id="{B532379E-208F-4A6E-99DC-EFC97EC0D44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248837" name="Text Box 13">
            <a:extLst>
              <a:ext uri="{FF2B5EF4-FFF2-40B4-BE49-F238E27FC236}">
                <a16:creationId xmlns:a16="http://schemas.microsoft.com/office/drawing/2014/main" id="{12B4CDDA-9722-4FD9-A284-95B48CDE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8838" name="Text Box 13">
            <a:extLst>
              <a:ext uri="{FF2B5EF4-FFF2-40B4-BE49-F238E27FC236}">
                <a16:creationId xmlns:a16="http://schemas.microsoft.com/office/drawing/2014/main" id="{D41B08EB-0E2D-42AC-970E-94457DF9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99B4138-BF94-47EF-8C61-5F6CAEE61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93DB0FD-13F0-40B8-8261-78D55E64E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249860" name="Subtitle 4">
            <a:extLst>
              <a:ext uri="{FF2B5EF4-FFF2-40B4-BE49-F238E27FC236}">
                <a16:creationId xmlns:a16="http://schemas.microsoft.com/office/drawing/2014/main" id="{808D9075-2C8C-4BB6-8ECE-9E19572A459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249861" name="Text Box 13">
            <a:extLst>
              <a:ext uri="{FF2B5EF4-FFF2-40B4-BE49-F238E27FC236}">
                <a16:creationId xmlns:a16="http://schemas.microsoft.com/office/drawing/2014/main" id="{F3AF39EB-ADC2-4258-9B57-CF7A4383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49862" name="Text Box 13">
            <a:extLst>
              <a:ext uri="{FF2B5EF4-FFF2-40B4-BE49-F238E27FC236}">
                <a16:creationId xmlns:a16="http://schemas.microsoft.com/office/drawing/2014/main" id="{2A554A81-C06C-4A91-B833-EBE21955D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96CB78B-F3C1-4C35-A4C8-EDD3FF1F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إلهِي تَعَرَّضَ لَكَ فِي هذَا اللَّيْلِ الْمُتَعَرِّضُونَ،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06FA01-8272-45CE-A1F7-60588EE26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0374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tonight the seekers of favors, restless and eager, present themselves to You;</a:t>
            </a:r>
          </a:p>
          <a:p>
            <a:pPr algn="r">
              <a:defRPr/>
            </a:pP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طلب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کرنیوالوں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آج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سامنے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پیش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۔</a:t>
            </a:r>
            <a:endParaRPr lang="en-US" dirty="0"/>
          </a:p>
          <a:p>
            <a:pPr marL="342900" indent="-342900"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50884" name="Subtitle 4">
            <a:extLst>
              <a:ext uri="{FF2B5EF4-FFF2-40B4-BE49-F238E27FC236}">
                <a16:creationId xmlns:a16="http://schemas.microsoft.com/office/drawing/2014/main" id="{DE0E1684-FBC3-4EBF-BE95-35BF392CE670}"/>
              </a:ext>
            </a:extLst>
          </p:cNvPr>
          <p:cNvSpPr txBox="1">
            <a:spLocks/>
          </p:cNvSpPr>
          <p:nvPr/>
        </p:nvSpPr>
        <p:spPr bwMode="auto">
          <a:xfrm>
            <a:off x="261668" y="543895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ilahy ta`arrada laka fi hadha allayli almuta`arriduna</a:t>
            </a:r>
          </a:p>
        </p:txBody>
      </p:sp>
      <p:sp>
        <p:nvSpPr>
          <p:cNvPr id="250885" name="Text Box 13">
            <a:extLst>
              <a:ext uri="{FF2B5EF4-FFF2-40B4-BE49-F238E27FC236}">
                <a16:creationId xmlns:a16="http://schemas.microsoft.com/office/drawing/2014/main" id="{1B8B05F9-8032-4A95-9EB6-6EB87779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0886" name="Text Box 13">
            <a:extLst>
              <a:ext uri="{FF2B5EF4-FFF2-40B4-BE49-F238E27FC236}">
                <a16:creationId xmlns:a16="http://schemas.microsoft.com/office/drawing/2014/main" id="{2D387E97-5760-4E11-99D0-CE6D32CC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68C831-984A-4B3E-8DDE-541AE9E93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وَقَصَدَكَ الْقَاصِدُونَ،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2211FCA-C61B-4BCF-A214-EB721C9E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determined aspirers have You in mind;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ارادہ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کرنیوالوں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بارگاہ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ارادہ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endParaRPr lang="en-US" dirty="0" err="1"/>
          </a:p>
        </p:txBody>
      </p:sp>
      <p:sp>
        <p:nvSpPr>
          <p:cNvPr id="251908" name="Subtitle 4">
            <a:extLst>
              <a:ext uri="{FF2B5EF4-FFF2-40B4-BE49-F238E27FC236}">
                <a16:creationId xmlns:a16="http://schemas.microsoft.com/office/drawing/2014/main" id="{3AB2A0C8-12CF-41A9-BA8B-F10F122F1EDD}"/>
              </a:ext>
            </a:extLst>
          </p:cNvPr>
          <p:cNvSpPr txBox="1">
            <a:spLocks/>
          </p:cNvSpPr>
          <p:nvPr/>
        </p:nvSpPr>
        <p:spPr bwMode="auto">
          <a:xfrm>
            <a:off x="304800" y="515140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qasadaka alqasiduna</a:t>
            </a:r>
          </a:p>
        </p:txBody>
      </p:sp>
      <p:sp>
        <p:nvSpPr>
          <p:cNvPr id="251909" name="Text Box 13">
            <a:extLst>
              <a:ext uri="{FF2B5EF4-FFF2-40B4-BE49-F238E27FC236}">
                <a16:creationId xmlns:a16="http://schemas.microsoft.com/office/drawing/2014/main" id="{0C6860DE-2068-4889-8AE4-CAFBC97F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1910" name="Text Box 13">
            <a:extLst>
              <a:ext uri="{FF2B5EF4-FFF2-40B4-BE49-F238E27FC236}">
                <a16:creationId xmlns:a16="http://schemas.microsoft.com/office/drawing/2014/main" id="{319EA04F-8F95-4243-9F40-5262CD53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19F8819-FF0A-41B4-A71D-5BA7A6C66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وَاحْطُطْ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خَطَايَايَ بِحِلْمِكَ وَعَفْوِكَ،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F220E3F-DB45-43E2-B01A-684A79B00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condone my misdeeds out of Your forbearance and pardon,</a:t>
            </a:r>
          </a:p>
        </p:txBody>
      </p:sp>
      <p:sp>
        <p:nvSpPr>
          <p:cNvPr id="29700" name="Subtitle 4">
            <a:extLst>
              <a:ext uri="{FF2B5EF4-FFF2-40B4-BE49-F238E27FC236}">
                <a16:creationId xmlns:a16="http://schemas.microsoft.com/office/drawing/2014/main" id="{64FD66A4-213B-4A4A-875F-003A655A700D}"/>
              </a:ext>
            </a:extLst>
          </p:cNvPr>
          <p:cNvSpPr txBox="1">
            <a:spLocks/>
          </p:cNvSpPr>
          <p:nvPr/>
        </p:nvSpPr>
        <p:spPr bwMode="auto">
          <a:xfrm>
            <a:off x="304800" y="3483634"/>
            <a:ext cx="8686800" cy="30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نرم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خوئی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درگزر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ذریعے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میری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خطائیں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بخش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wahtut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khataiaiya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bihilmika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afwika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29701" name="Text Box 13">
            <a:extLst>
              <a:ext uri="{FF2B5EF4-FFF2-40B4-BE49-F238E27FC236}">
                <a16:creationId xmlns:a16="http://schemas.microsoft.com/office/drawing/2014/main" id="{212A2F40-A3D6-4113-B6DC-199B29DDA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702" name="Text Box 13">
            <a:extLst>
              <a:ext uri="{FF2B5EF4-FFF2-40B4-BE49-F238E27FC236}">
                <a16:creationId xmlns:a16="http://schemas.microsoft.com/office/drawing/2014/main" id="{628C9D8C-48A7-43E9-8055-8CDD1B99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5028229-2B44-4D2C-830F-273276570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وَأَمَّلَ فَضْلَكَ وَمَعْرُوفَكَ الطَّالِبُونَ،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08408AE-3206-4039-8567-7486A671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 make requests look long and attentively at Your obligingness and kindness;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حاجتمندوں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احسان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باندھی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252932" name="Subtitle 4">
            <a:extLst>
              <a:ext uri="{FF2B5EF4-FFF2-40B4-BE49-F238E27FC236}">
                <a16:creationId xmlns:a16="http://schemas.microsoft.com/office/drawing/2014/main" id="{F4F535D6-BBC8-43CE-8EA2-8C09426ECB08}"/>
              </a:ext>
            </a:extLst>
          </p:cNvPr>
          <p:cNvSpPr txBox="1">
            <a:spLocks/>
          </p:cNvSpPr>
          <p:nvPr/>
        </p:nvSpPr>
        <p:spPr bwMode="auto">
          <a:xfrm>
            <a:off x="304800" y="585589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wa ammla fadlaka wa ma`rufaka alttalibuna</a:t>
            </a:r>
          </a:p>
        </p:txBody>
      </p:sp>
      <p:sp>
        <p:nvSpPr>
          <p:cNvPr id="252933" name="Text Box 13">
            <a:extLst>
              <a:ext uri="{FF2B5EF4-FFF2-40B4-BE49-F238E27FC236}">
                <a16:creationId xmlns:a16="http://schemas.microsoft.com/office/drawing/2014/main" id="{6764CDC7-8369-4CF6-BA23-A22084B9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2934" name="Text Box 13">
            <a:extLst>
              <a:ext uri="{FF2B5EF4-FFF2-40B4-BE49-F238E27FC236}">
                <a16:creationId xmlns:a16="http://schemas.microsoft.com/office/drawing/2014/main" id="{1898C618-B1AA-4275-9005-446FCC63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26EFAC2-798C-47D3-ABB9-80A610EED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وَلَكَ فِي هذَا اللَّيْلِ نَفَحَاتٌ وَجَوَائِزُ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B466C80-B6F9-4A25-AADB-95D5FD844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You, in this night, give gifts, bounties beyond measure,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آج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مہربانیاں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بخشش</a:t>
            </a:r>
            <a:endParaRPr lang="en-US" dirty="0" err="1"/>
          </a:p>
        </p:txBody>
      </p:sp>
      <p:sp>
        <p:nvSpPr>
          <p:cNvPr id="253956" name="Subtitle 4">
            <a:extLst>
              <a:ext uri="{FF2B5EF4-FFF2-40B4-BE49-F238E27FC236}">
                <a16:creationId xmlns:a16="http://schemas.microsoft.com/office/drawing/2014/main" id="{7F1CABEF-A0D7-46DF-AD84-0DB93F21D873}"/>
              </a:ext>
            </a:extLst>
          </p:cNvPr>
          <p:cNvSpPr txBox="1">
            <a:spLocks/>
          </p:cNvSpPr>
          <p:nvPr/>
        </p:nvSpPr>
        <p:spPr bwMode="auto">
          <a:xfrm>
            <a:off x="261668" y="510827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laka fi hadha allayli nafahatun wa jawa’izu</a:t>
            </a:r>
          </a:p>
        </p:txBody>
      </p:sp>
      <p:sp>
        <p:nvSpPr>
          <p:cNvPr id="253957" name="Text Box 13">
            <a:extLst>
              <a:ext uri="{FF2B5EF4-FFF2-40B4-BE49-F238E27FC236}">
                <a16:creationId xmlns:a16="http://schemas.microsoft.com/office/drawing/2014/main" id="{50AF1D98-FAA8-4DCC-80DA-11C6E2237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3958" name="Text Box 13">
            <a:extLst>
              <a:ext uri="{FF2B5EF4-FFF2-40B4-BE49-F238E27FC236}">
                <a16:creationId xmlns:a16="http://schemas.microsoft.com/office/drawing/2014/main" id="{C6121C1C-9062-48DC-84D5-A23D2A56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B041489-317D-4FB1-9F9C-399DD1A7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وَعَطَايَا وَمَوَاهِبُ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9E0DF94-C2B6-476E-815B-F537F642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free donations, and favors,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عطائیں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انعام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254980" name="Subtitle 4">
            <a:extLst>
              <a:ext uri="{FF2B5EF4-FFF2-40B4-BE49-F238E27FC236}">
                <a16:creationId xmlns:a16="http://schemas.microsoft.com/office/drawing/2014/main" id="{DF1E315C-28E6-4C93-B5EC-D23E21A06F2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`ataya wa mawahibu</a:t>
            </a:r>
          </a:p>
        </p:txBody>
      </p:sp>
      <p:sp>
        <p:nvSpPr>
          <p:cNvPr id="254981" name="Text Box 13">
            <a:extLst>
              <a:ext uri="{FF2B5EF4-FFF2-40B4-BE49-F238E27FC236}">
                <a16:creationId xmlns:a16="http://schemas.microsoft.com/office/drawing/2014/main" id="{9C47C193-E2F3-4F41-BA82-1A9BECD9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4982" name="Text Box 13">
            <a:extLst>
              <a:ext uri="{FF2B5EF4-FFF2-40B4-BE49-F238E27FC236}">
                <a16:creationId xmlns:a16="http://schemas.microsoft.com/office/drawing/2014/main" id="{0991269A-5785-4E7D-9E06-6C2D987AA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A2230D0-CC76-467A-8147-B2DF0148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تَمُنُّ بِهَا عَلَى مَنْ تَشَاءُ مِنْ عِبَادِكَ،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3B4207F-F2A4-4333-AFDE-8C92CBC8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those whom You will from among Your servants when they make a request,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بندوں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چاہے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احسان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فرمائے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256004" name="Subtitle 4">
            <a:extLst>
              <a:ext uri="{FF2B5EF4-FFF2-40B4-BE49-F238E27FC236}">
                <a16:creationId xmlns:a16="http://schemas.microsoft.com/office/drawing/2014/main" id="{1EAEDEE4-D649-457D-BD9F-ADAF3DD6B918}"/>
              </a:ext>
            </a:extLst>
          </p:cNvPr>
          <p:cNvSpPr txBox="1">
            <a:spLocks/>
          </p:cNvSpPr>
          <p:nvPr/>
        </p:nvSpPr>
        <p:spPr bwMode="auto">
          <a:xfrm>
            <a:off x="304800" y="591340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tamunnu biha `ala man tasha‘u min `ibadika</a:t>
            </a:r>
          </a:p>
        </p:txBody>
      </p:sp>
      <p:sp>
        <p:nvSpPr>
          <p:cNvPr id="256005" name="Text Box 13">
            <a:extLst>
              <a:ext uri="{FF2B5EF4-FFF2-40B4-BE49-F238E27FC236}">
                <a16:creationId xmlns:a16="http://schemas.microsoft.com/office/drawing/2014/main" id="{9DB0A5F3-8DFA-40D4-908D-08F1E2E1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6006" name="Text Box 13">
            <a:extLst>
              <a:ext uri="{FF2B5EF4-FFF2-40B4-BE49-F238E27FC236}">
                <a16:creationId xmlns:a16="http://schemas.microsoft.com/office/drawing/2014/main" id="{0887B46F-76AA-4BBE-B31E-BA86BB7D9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8FF35B1-E22C-4451-8F20-1985A1649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وَتَمْنَعُهَا مَنْ لَمْ تَسْبِقْ لَهُ الْعِنَايَةُ مِنْكَ،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D71DE59-60DC-4EE9-ADAA-BBDC0ADBA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7562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say no to those who do not try to get in advance (remain behind) for obtaining the bounties from You.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توجہ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عنایت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روک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لے</a:t>
            </a:r>
            <a:endParaRPr lang="en-US" dirty="0" err="1"/>
          </a:p>
        </p:txBody>
      </p:sp>
      <p:sp>
        <p:nvSpPr>
          <p:cNvPr id="257028" name="Subtitle 4">
            <a:extLst>
              <a:ext uri="{FF2B5EF4-FFF2-40B4-BE49-F238E27FC236}">
                <a16:creationId xmlns:a16="http://schemas.microsoft.com/office/drawing/2014/main" id="{67A50806-E491-447F-B2A0-6DEA0C36A6F0}"/>
              </a:ext>
            </a:extLst>
          </p:cNvPr>
          <p:cNvSpPr txBox="1">
            <a:spLocks/>
          </p:cNvSpPr>
          <p:nvPr/>
        </p:nvSpPr>
        <p:spPr bwMode="auto">
          <a:xfrm>
            <a:off x="232913" y="5654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tamna`uha man lam tasbiq lahu al`inaiyatu minka</a:t>
            </a:r>
          </a:p>
        </p:txBody>
      </p:sp>
      <p:sp>
        <p:nvSpPr>
          <p:cNvPr id="257029" name="Text Box 13">
            <a:extLst>
              <a:ext uri="{FF2B5EF4-FFF2-40B4-BE49-F238E27FC236}">
                <a16:creationId xmlns:a16="http://schemas.microsoft.com/office/drawing/2014/main" id="{10619175-ADC0-4230-8170-49C187E7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7030" name="Text Box 13">
            <a:extLst>
              <a:ext uri="{FF2B5EF4-FFF2-40B4-BE49-F238E27FC236}">
                <a16:creationId xmlns:a16="http://schemas.microsoft.com/office/drawing/2014/main" id="{1D08597F-95E1-43B3-A87B-976943FD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79139FB-7975-4275-984D-AF594D5D7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وَهَا أَنَا ذَا عُبَيْدُكَ الْفَقِيرُ إلَيْكَ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6D3BFC3-7285-47E5-804F-C9E3CAA31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I, a modest needy bondman,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تیراحقیر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بندہ</a:t>
            </a:r>
            <a:endParaRPr lang="en-US" dirty="0" err="1"/>
          </a:p>
        </p:txBody>
      </p:sp>
      <p:sp>
        <p:nvSpPr>
          <p:cNvPr id="258052" name="Subtitle 4">
            <a:extLst>
              <a:ext uri="{FF2B5EF4-FFF2-40B4-BE49-F238E27FC236}">
                <a16:creationId xmlns:a16="http://schemas.microsoft.com/office/drawing/2014/main" id="{1A96AB15-EBFF-432B-99FC-A42E15DFA22D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ha ana dha `ubayduka alfaqiru ilayka </a:t>
            </a:r>
          </a:p>
        </p:txBody>
      </p:sp>
      <p:sp>
        <p:nvSpPr>
          <p:cNvPr id="258053" name="Text Box 13">
            <a:extLst>
              <a:ext uri="{FF2B5EF4-FFF2-40B4-BE49-F238E27FC236}">
                <a16:creationId xmlns:a16="http://schemas.microsoft.com/office/drawing/2014/main" id="{BDC36C21-3FCB-4E82-BE62-E626DD97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8054" name="Text Box 13">
            <a:extLst>
              <a:ext uri="{FF2B5EF4-FFF2-40B4-BE49-F238E27FC236}">
                <a16:creationId xmlns:a16="http://schemas.microsoft.com/office/drawing/2014/main" id="{49537A97-4DAD-48B3-8AA1-9BB825FF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3824AC1-E542-4944-88DE-D85F2FF9D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الْمُؤَمِّلُ فَضْلَكَ وَمَعْرُوفَكَ،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D9B216C-780F-47C1-BA8F-CA12C4C82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am hopeful of Your obligingness and kindness.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محتاج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احسان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259076" name="Subtitle 4">
            <a:extLst>
              <a:ext uri="{FF2B5EF4-FFF2-40B4-BE49-F238E27FC236}">
                <a16:creationId xmlns:a16="http://schemas.microsoft.com/office/drawing/2014/main" id="{59ECF4F2-2D1B-4848-AB3F-DD55AEA57C3A}"/>
              </a:ext>
            </a:extLst>
          </p:cNvPr>
          <p:cNvSpPr txBox="1">
            <a:spLocks/>
          </p:cNvSpPr>
          <p:nvPr/>
        </p:nvSpPr>
        <p:spPr bwMode="auto">
          <a:xfrm>
            <a:off x="304800" y="539582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almu´ammilu fadlaka wa ma`rufaka</a:t>
            </a:r>
          </a:p>
        </p:txBody>
      </p:sp>
      <p:sp>
        <p:nvSpPr>
          <p:cNvPr id="259077" name="Text Box 13">
            <a:extLst>
              <a:ext uri="{FF2B5EF4-FFF2-40B4-BE49-F238E27FC236}">
                <a16:creationId xmlns:a16="http://schemas.microsoft.com/office/drawing/2014/main" id="{1B154F19-A7D2-4A1D-B82E-9006C423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59078" name="Text Box 13">
            <a:extLst>
              <a:ext uri="{FF2B5EF4-FFF2-40B4-BE49-F238E27FC236}">
                <a16:creationId xmlns:a16="http://schemas.microsoft.com/office/drawing/2014/main" id="{1D1C32D3-0FDB-495D-B9AA-1F509A19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AAE6375-310B-4E3D-A831-B7A82F2C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فَإنْ كُنْتَ يَا مَوْلايَ تَفَضَّلْتَ فِي هذِهِ اللَّيْلَةِ عَلَى أَحَدٍ مِنْ خَلْقِكَ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F66B26-5625-4BDC-A256-8D3C09895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551317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/>
              </a:rPr>
              <a:t>Indeed if You, O My Master, bestows a favor on any one, in this night, from among Your created beings,</a:t>
            </a:r>
          </a:p>
          <a:p>
            <a:pPr marL="342900" indent="-342900">
              <a:defRPr/>
            </a:pPr>
            <a:r>
              <a:rPr lang="en-US" kern="1200" dirty="0" err="1">
                <a:ea typeface="+mn-lt"/>
                <a:cs typeface="+mn-lt"/>
              </a:rPr>
              <a:t>پس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میرے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مولا</a:t>
            </a:r>
            <a:r>
              <a:rPr lang="en-US" kern="1200" dirty="0">
                <a:ea typeface="+mn-lt"/>
                <a:cs typeface="+mn-lt"/>
              </a:rPr>
              <a:t>! </a:t>
            </a:r>
            <a:r>
              <a:rPr lang="en-US" kern="1200" dirty="0" err="1">
                <a:ea typeface="+mn-lt"/>
                <a:cs typeface="+mn-lt"/>
              </a:rPr>
              <a:t>اگر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آج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کی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رات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میں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تو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اپنی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مخلوق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میں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کسی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پر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فضل</a:t>
            </a:r>
            <a:r>
              <a:rPr lang="en-US" kern="1200" dirty="0">
                <a:ea typeface="+mn-lt"/>
                <a:cs typeface="+mn-lt"/>
              </a:rPr>
              <a:t> و </a:t>
            </a:r>
            <a:r>
              <a:rPr lang="en-US" kern="1200" dirty="0" err="1">
                <a:ea typeface="+mn-lt"/>
                <a:cs typeface="+mn-lt"/>
              </a:rPr>
              <a:t>کرم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کرے</a:t>
            </a:r>
            <a:endParaRPr lang="en-US" dirty="0" err="1"/>
          </a:p>
        </p:txBody>
      </p:sp>
      <p:sp>
        <p:nvSpPr>
          <p:cNvPr id="260100" name="Subtitle 4">
            <a:extLst>
              <a:ext uri="{FF2B5EF4-FFF2-40B4-BE49-F238E27FC236}">
                <a16:creationId xmlns:a16="http://schemas.microsoft.com/office/drawing/2014/main" id="{9BCDE842-C53A-4F41-8DDD-C8475A5F969E}"/>
              </a:ext>
            </a:extLst>
          </p:cNvPr>
          <p:cNvSpPr txBox="1">
            <a:spLocks/>
          </p:cNvSpPr>
          <p:nvPr/>
        </p:nvSpPr>
        <p:spPr bwMode="auto">
          <a:xfrm>
            <a:off x="304800" y="543895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fain kunta ya mawlaiya tafaddalta fi hadhihi allaylati `ala ahadin min khalqika</a:t>
            </a:r>
          </a:p>
        </p:txBody>
      </p:sp>
      <p:sp>
        <p:nvSpPr>
          <p:cNvPr id="260101" name="Text Box 13">
            <a:extLst>
              <a:ext uri="{FF2B5EF4-FFF2-40B4-BE49-F238E27FC236}">
                <a16:creationId xmlns:a16="http://schemas.microsoft.com/office/drawing/2014/main" id="{52ADABE7-7A4B-4DAC-B0CE-8C96F7B8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0102" name="Text Box 13">
            <a:extLst>
              <a:ext uri="{FF2B5EF4-FFF2-40B4-BE49-F238E27FC236}">
                <a16:creationId xmlns:a16="http://schemas.microsoft.com/office/drawing/2014/main" id="{CC8391E9-4FF2-4AC9-9A3E-681B647A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E49D04D-E33D-452E-9312-E0B7A5C56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وَعُدْتَ عَلَيْهِ بِعَائِدَةٍ مِنْ عَطْفِكَ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D823870-3A0E-4821-92FB-2B33E62F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multiply profits and gains for him out of love and affection,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انعام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انعام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مہربانی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endParaRPr lang="en-US" dirty="0" err="1"/>
          </a:p>
        </p:txBody>
      </p:sp>
      <p:sp>
        <p:nvSpPr>
          <p:cNvPr id="261124" name="Subtitle 4">
            <a:extLst>
              <a:ext uri="{FF2B5EF4-FFF2-40B4-BE49-F238E27FC236}">
                <a16:creationId xmlns:a16="http://schemas.microsoft.com/office/drawing/2014/main" id="{501FEAC1-CEB5-4B59-B310-B7AE7783D657}"/>
              </a:ext>
            </a:extLst>
          </p:cNvPr>
          <p:cNvSpPr txBox="1">
            <a:spLocks/>
          </p:cNvSpPr>
          <p:nvPr/>
        </p:nvSpPr>
        <p:spPr bwMode="auto">
          <a:xfrm>
            <a:off x="74762" y="56546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`udta `alayhi bi`a’idatin min `atfika</a:t>
            </a:r>
          </a:p>
        </p:txBody>
      </p:sp>
      <p:sp>
        <p:nvSpPr>
          <p:cNvPr id="261125" name="Text Box 13">
            <a:extLst>
              <a:ext uri="{FF2B5EF4-FFF2-40B4-BE49-F238E27FC236}">
                <a16:creationId xmlns:a16="http://schemas.microsoft.com/office/drawing/2014/main" id="{C4AB41CF-1605-4EE3-A598-AF453D007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1126" name="Text Box 13">
            <a:extLst>
              <a:ext uri="{FF2B5EF4-FFF2-40B4-BE49-F238E27FC236}">
                <a16:creationId xmlns:a16="http://schemas.microsoft.com/office/drawing/2014/main" id="{4DF86921-6D95-4303-80DA-82232E16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AA39E27-EF4A-48A0-B39E-A4D76C477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فَصَلِّ عَلَى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4D2B67F-10F9-49D7-9D00-4A32A7A3B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please send blessings upon Muhammad and the Household of Muhammad: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نازل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262148" name="Subtitle 4">
            <a:extLst>
              <a:ext uri="{FF2B5EF4-FFF2-40B4-BE49-F238E27FC236}">
                <a16:creationId xmlns:a16="http://schemas.microsoft.com/office/drawing/2014/main" id="{89446ACA-4998-452C-9268-D7C108AD7A74}"/>
              </a:ext>
            </a:extLst>
          </p:cNvPr>
          <p:cNvSpPr txBox="1">
            <a:spLocks/>
          </p:cNvSpPr>
          <p:nvPr/>
        </p:nvSpPr>
        <p:spPr bwMode="auto">
          <a:xfrm>
            <a:off x="304800" y="546770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fasalli `ala muhammadin wa ali muhammadin</a:t>
            </a:r>
          </a:p>
        </p:txBody>
      </p:sp>
      <p:sp>
        <p:nvSpPr>
          <p:cNvPr id="262149" name="Text Box 13">
            <a:extLst>
              <a:ext uri="{FF2B5EF4-FFF2-40B4-BE49-F238E27FC236}">
                <a16:creationId xmlns:a16="http://schemas.microsoft.com/office/drawing/2014/main" id="{075772D7-DE8C-49B8-980D-AB609105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2150" name="Text Box 13">
            <a:extLst>
              <a:ext uri="{FF2B5EF4-FFF2-40B4-BE49-F238E27FC236}">
                <a16:creationId xmlns:a16="http://schemas.microsoft.com/office/drawing/2014/main" id="{620AEB54-1425-4965-85C2-87C9A27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96ED6F4-E630-4B07-A731-6C2C468F0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وَتَغَمَّدْنِي فِي هذِهِ اللَّيْلَةِ بِسَابِغِ كَرَامَتِكَ،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698BE7F-C4A7-4E6B-ACED-94567C21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encompass me, at this night, with Your opulent honoring,</a:t>
            </a:r>
          </a:p>
        </p:txBody>
      </p:sp>
      <p:sp>
        <p:nvSpPr>
          <p:cNvPr id="30724" name="Subtitle 4">
            <a:extLst>
              <a:ext uri="{FF2B5EF4-FFF2-40B4-BE49-F238E27FC236}">
                <a16:creationId xmlns:a16="http://schemas.microsoft.com/office/drawing/2014/main" id="{56B5104E-BBCC-4110-A115-C6F482A0EBC1}"/>
              </a:ext>
            </a:extLst>
          </p:cNvPr>
          <p:cNvSpPr txBox="1">
            <a:spLocks/>
          </p:cNvSpPr>
          <p:nvPr/>
        </p:nvSpPr>
        <p:spPr bwMode="auto">
          <a:xfrm>
            <a:off x="237946" y="3962400"/>
            <a:ext cx="8744308" cy="26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sv-SE" dirty="0">
                <a:latin typeface="Arial"/>
                <a:ea typeface="MS Mincho"/>
                <a:cs typeface="Arial"/>
              </a:rPr>
              <a:t>س </a:t>
            </a:r>
            <a:r>
              <a:rPr lang="sv-SE" dirty="0" err="1">
                <a:latin typeface="Arial"/>
                <a:ea typeface="MS Mincho"/>
                <a:cs typeface="Arial"/>
              </a:rPr>
              <a:t>رات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میں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مجھ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کو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اپنے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انتہائی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کرم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کے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سائے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تلے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لے</a:t>
            </a:r>
            <a:r>
              <a:rPr lang="sv-SE" dirty="0">
                <a:latin typeface="Arial"/>
                <a:ea typeface="MS Mincho"/>
                <a:cs typeface="Arial"/>
              </a:rPr>
              <a:t> </a:t>
            </a:r>
            <a:r>
              <a:rPr lang="sv-SE" dirty="0" err="1">
                <a:latin typeface="Arial"/>
                <a:ea typeface="MS Mincho"/>
                <a:cs typeface="Arial"/>
              </a:rPr>
              <a:t>لے</a:t>
            </a:r>
            <a:endParaRPr lang="sv-SE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sv-SE" dirty="0">
              <a:ea typeface="MS Mincho"/>
            </a:endParaRPr>
          </a:p>
          <a:p>
            <a:pPr algn="ctr">
              <a:buNone/>
            </a:pPr>
            <a:r>
              <a:rPr lang="sv-SE" b="1" i="1" dirty="0">
                <a:latin typeface="Arial"/>
                <a:ea typeface="MS Mincho"/>
                <a:cs typeface="Arial"/>
              </a:rPr>
              <a:t>wa </a:t>
            </a:r>
            <a:r>
              <a:rPr lang="sv-SE" b="1" i="1" dirty="0" err="1">
                <a:latin typeface="Arial"/>
                <a:ea typeface="MS Mincho"/>
                <a:cs typeface="Arial"/>
              </a:rPr>
              <a:t>taghammdny</a:t>
            </a:r>
            <a:r>
              <a:rPr lang="sv-SE" b="1" i="1" dirty="0">
                <a:latin typeface="Arial"/>
                <a:ea typeface="MS Mincho"/>
                <a:cs typeface="Arial"/>
              </a:rPr>
              <a:t> fi </a:t>
            </a:r>
            <a:r>
              <a:rPr lang="sv-SE" b="1" i="1" dirty="0" err="1">
                <a:latin typeface="Arial"/>
                <a:ea typeface="MS Mincho"/>
                <a:cs typeface="Arial"/>
              </a:rPr>
              <a:t>hadhihi</a:t>
            </a:r>
            <a:r>
              <a:rPr lang="sv-SE" b="1" i="1" dirty="0">
                <a:latin typeface="Arial"/>
                <a:ea typeface="MS Mincho"/>
                <a:cs typeface="Arial"/>
              </a:rPr>
              <a:t> </a:t>
            </a:r>
            <a:r>
              <a:rPr lang="sv-SE" b="1" i="1" dirty="0" err="1">
                <a:latin typeface="Arial"/>
                <a:ea typeface="MS Mincho"/>
                <a:cs typeface="Arial"/>
              </a:rPr>
              <a:t>allaylati</a:t>
            </a:r>
            <a:r>
              <a:rPr lang="sv-SE" b="1" i="1" dirty="0">
                <a:latin typeface="Arial"/>
                <a:ea typeface="MS Mincho"/>
                <a:cs typeface="Arial"/>
              </a:rPr>
              <a:t> </a:t>
            </a:r>
            <a:r>
              <a:rPr lang="sv-SE" b="1" i="1" dirty="0" err="1">
                <a:latin typeface="Arial"/>
                <a:ea typeface="MS Mincho"/>
                <a:cs typeface="Arial"/>
              </a:rPr>
              <a:t>bisabighi</a:t>
            </a:r>
            <a:r>
              <a:rPr lang="sv-SE" b="1" i="1" dirty="0">
                <a:latin typeface="Arial"/>
                <a:ea typeface="MS Mincho"/>
                <a:cs typeface="Arial"/>
              </a:rPr>
              <a:t> </a:t>
            </a:r>
            <a:r>
              <a:rPr lang="sv-SE" b="1" i="1" dirty="0" err="1">
                <a:latin typeface="Arial"/>
                <a:ea typeface="MS Mincho"/>
                <a:cs typeface="Arial"/>
              </a:rPr>
              <a:t>karamatika</a:t>
            </a:r>
            <a:endParaRPr lang="sv-SE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sv-SE" dirty="0">
              <a:ea typeface="MS Mincho"/>
            </a:endParaRPr>
          </a:p>
        </p:txBody>
      </p:sp>
      <p:sp>
        <p:nvSpPr>
          <p:cNvPr id="30725" name="Text Box 13">
            <a:extLst>
              <a:ext uri="{FF2B5EF4-FFF2-40B4-BE49-F238E27FC236}">
                <a16:creationId xmlns:a16="http://schemas.microsoft.com/office/drawing/2014/main" id="{41F699EE-338A-4931-8B2D-9345B2F6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0726" name="Text Box 13">
            <a:extLst>
              <a:ext uri="{FF2B5EF4-FFF2-40B4-BE49-F238E27FC236}">
                <a16:creationId xmlns:a16="http://schemas.microsoft.com/office/drawing/2014/main" id="{D385F956-5C63-4CC9-AE6A-E8C9AA49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5E6A380-C603-4D8F-9C37-899B652DE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الطَّيِّبِينَ الطَّاهِرِينَ الْخَيِّرِينَ الْفَاضِلِينَ،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B96FBB0-5A34-4AA0-80B6-0FC749A26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pure, the immaculate, the virtuous, and the righteous;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جوپاکیزہ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نیکو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فضیلت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263172" name="Subtitle 4">
            <a:extLst>
              <a:ext uri="{FF2B5EF4-FFF2-40B4-BE49-F238E27FC236}">
                <a16:creationId xmlns:a16="http://schemas.microsoft.com/office/drawing/2014/main" id="{8EF7F642-1416-4E49-885B-A88773D5D97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alttiyyibina alttahirina alkhayyrina alfadilina</a:t>
            </a:r>
          </a:p>
        </p:txBody>
      </p:sp>
      <p:sp>
        <p:nvSpPr>
          <p:cNvPr id="263173" name="Text Box 13">
            <a:extLst>
              <a:ext uri="{FF2B5EF4-FFF2-40B4-BE49-F238E27FC236}">
                <a16:creationId xmlns:a16="http://schemas.microsoft.com/office/drawing/2014/main" id="{CAB69054-64B6-4553-B263-96958CA23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3174" name="Text Box 13">
            <a:extLst>
              <a:ext uri="{FF2B5EF4-FFF2-40B4-BE49-F238E27FC236}">
                <a16:creationId xmlns:a16="http://schemas.microsoft.com/office/drawing/2014/main" id="{AD3E15C9-B636-43E7-A962-DC13275D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23F02C5-64A6-4028-ABB6-C8A1886B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وَجُدْ عَلَيَّ بِطَوْلِكَ وَمَعْرُوفِكَ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1BA1D50-233C-4D5D-A596-A2628104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then let me have enough and be contented on account of Your liberality and obligingness,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احسان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بخشش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64196" name="Subtitle 4">
            <a:extLst>
              <a:ext uri="{FF2B5EF4-FFF2-40B4-BE49-F238E27FC236}">
                <a16:creationId xmlns:a16="http://schemas.microsoft.com/office/drawing/2014/main" id="{94108869-3ACE-4D9E-A4AF-D3A5FAA442B1}"/>
              </a:ext>
            </a:extLst>
          </p:cNvPr>
          <p:cNvSpPr txBox="1">
            <a:spLocks/>
          </p:cNvSpPr>
          <p:nvPr/>
        </p:nvSpPr>
        <p:spPr bwMode="auto">
          <a:xfrm>
            <a:off x="117894" y="556835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jud `alayya bitawlika wa ma`rufika</a:t>
            </a:r>
          </a:p>
        </p:txBody>
      </p:sp>
      <p:sp>
        <p:nvSpPr>
          <p:cNvPr id="264197" name="Text Box 13">
            <a:extLst>
              <a:ext uri="{FF2B5EF4-FFF2-40B4-BE49-F238E27FC236}">
                <a16:creationId xmlns:a16="http://schemas.microsoft.com/office/drawing/2014/main" id="{B78C21FF-CD03-4C80-8099-5EB415B3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4198" name="Text Box 13">
            <a:extLst>
              <a:ext uri="{FF2B5EF4-FFF2-40B4-BE49-F238E27FC236}">
                <a16:creationId xmlns:a16="http://schemas.microsoft.com/office/drawing/2014/main" id="{216E1A62-D29B-404E-997C-2F3E57DB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E93E79E-DC9B-465E-BEC3-D15BB330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رَبَّ الْعَالَمِينَ،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46D1B8F-47F4-4DA2-9DC3-475C0CCC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Lord of the worlds!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جہانوں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پالنے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endParaRPr lang="en-US" dirty="0" err="1"/>
          </a:p>
        </p:txBody>
      </p:sp>
      <p:sp>
        <p:nvSpPr>
          <p:cNvPr id="265220" name="Subtitle 4">
            <a:extLst>
              <a:ext uri="{FF2B5EF4-FFF2-40B4-BE49-F238E27FC236}">
                <a16:creationId xmlns:a16="http://schemas.microsoft.com/office/drawing/2014/main" id="{7046D981-BCAC-4F1F-9707-488A1556A56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rabba al`alamina</a:t>
            </a:r>
          </a:p>
        </p:txBody>
      </p:sp>
      <p:sp>
        <p:nvSpPr>
          <p:cNvPr id="265221" name="Text Box 13">
            <a:extLst>
              <a:ext uri="{FF2B5EF4-FFF2-40B4-BE49-F238E27FC236}">
                <a16:creationId xmlns:a16="http://schemas.microsoft.com/office/drawing/2014/main" id="{51E2D3B8-25D3-4D02-9685-D276815D3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5222" name="Text Box 13">
            <a:extLst>
              <a:ext uri="{FF2B5EF4-FFF2-40B4-BE49-F238E27FC236}">
                <a16:creationId xmlns:a16="http://schemas.microsoft.com/office/drawing/2014/main" id="{C7BA3DE8-CE56-4ABB-894C-81DFB4F0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04539F3-5692-49A6-96C7-B984B3503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وَصَلَّى اللّهُ عَلَى مُحَمَّدٍ خَاتَمِ النَّبِيِّينَ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7A1B598-CE92-4E69-9B3C-AD47AE52C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May Allah send blessings upon Muhammad, the seal of the Prophets,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محمد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الله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نبیوںمیں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آخری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نبی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66244" name="Subtitle 4">
            <a:extLst>
              <a:ext uri="{FF2B5EF4-FFF2-40B4-BE49-F238E27FC236}">
                <a16:creationId xmlns:a16="http://schemas.microsoft.com/office/drawing/2014/main" id="{9D9A9AF3-8776-4178-9FC6-FBE7B12A0569}"/>
              </a:ext>
            </a:extLst>
          </p:cNvPr>
          <p:cNvSpPr txBox="1">
            <a:spLocks/>
          </p:cNvSpPr>
          <p:nvPr/>
        </p:nvSpPr>
        <p:spPr bwMode="auto">
          <a:xfrm>
            <a:off x="304800" y="483510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salla allahu `ala muhammadin khatami alnnabiyyina</a:t>
            </a:r>
          </a:p>
        </p:txBody>
      </p:sp>
      <p:sp>
        <p:nvSpPr>
          <p:cNvPr id="266245" name="Text Box 13">
            <a:extLst>
              <a:ext uri="{FF2B5EF4-FFF2-40B4-BE49-F238E27FC236}">
                <a16:creationId xmlns:a16="http://schemas.microsoft.com/office/drawing/2014/main" id="{803FAC8D-CEAE-4CBB-9BE7-08A2B0849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6246" name="Text Box 13">
            <a:extLst>
              <a:ext uri="{FF2B5EF4-FFF2-40B4-BE49-F238E27FC236}">
                <a16:creationId xmlns:a16="http://schemas.microsoft.com/office/drawing/2014/main" id="{21131540-27C2-4766-A32D-3D32A2101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40E13B1-5815-49A0-AB80-66DB4DEFE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وَآلِهِ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الطَّاهِرِينَ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08C8CD3-F8A6-4D0E-B645-E8B61DCC2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upon his Household, the immaculate,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آل</a:t>
            </a:r>
            <a:r>
              <a:rPr lang="en-US" sz="3600" kern="1200" dirty="0">
                <a:ea typeface="+mn-lt"/>
                <a:cs typeface="+mn-lt"/>
              </a:rPr>
              <a:t>(ع) 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پاکیزہ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267268" name="Subtitle 4">
            <a:extLst>
              <a:ext uri="{FF2B5EF4-FFF2-40B4-BE49-F238E27FC236}">
                <a16:creationId xmlns:a16="http://schemas.microsoft.com/office/drawing/2014/main" id="{072C892A-1270-45FC-9F36-1513D08B4E9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alihi alttahirina</a:t>
            </a:r>
          </a:p>
        </p:txBody>
      </p:sp>
      <p:sp>
        <p:nvSpPr>
          <p:cNvPr id="267269" name="Text Box 13">
            <a:extLst>
              <a:ext uri="{FF2B5EF4-FFF2-40B4-BE49-F238E27FC236}">
                <a16:creationId xmlns:a16="http://schemas.microsoft.com/office/drawing/2014/main" id="{5B7D95C5-989F-4078-A268-11018570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7270" name="Text Box 13">
            <a:extLst>
              <a:ext uri="{FF2B5EF4-FFF2-40B4-BE49-F238E27FC236}">
                <a16:creationId xmlns:a16="http://schemas.microsoft.com/office/drawing/2014/main" id="{5FE606F5-3961-4873-B90F-B3AD01357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9B74312-62BE-4CDA-AE18-EB31B5DEA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وَسَلَّمَ تَسْلِيماً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2D50EF9-1BA6-4390-A432-C8F9D9DE0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may He exalt them very much.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سلام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سلام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68292" name="Subtitle 4">
            <a:extLst>
              <a:ext uri="{FF2B5EF4-FFF2-40B4-BE49-F238E27FC236}">
                <a16:creationId xmlns:a16="http://schemas.microsoft.com/office/drawing/2014/main" id="{D048E4F2-0EAB-4660-85DB-BD882F5F85D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sallama tasliman</a:t>
            </a:r>
          </a:p>
        </p:txBody>
      </p:sp>
      <p:sp>
        <p:nvSpPr>
          <p:cNvPr id="268293" name="Text Box 13">
            <a:extLst>
              <a:ext uri="{FF2B5EF4-FFF2-40B4-BE49-F238E27FC236}">
                <a16:creationId xmlns:a16="http://schemas.microsoft.com/office/drawing/2014/main" id="{02C33CBB-F33A-4847-88D5-684432855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8294" name="Text Box 13">
            <a:extLst>
              <a:ext uri="{FF2B5EF4-FFF2-40B4-BE49-F238E27FC236}">
                <a16:creationId xmlns:a16="http://schemas.microsoft.com/office/drawing/2014/main" id="{BF615FA4-9D60-46F2-8108-25205566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B031AD7-419A-4E9D-A014-CEE09806F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إنَّ اللّهَ حَمِيدٌ مَجِيدٌ.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A263DBE-840F-4670-9242-421F3DCA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/>
              </a:rPr>
              <a:t>verily, Allah is worthy of all praise, full of all glory.</a:t>
            </a:r>
            <a:endParaRPr lang="en-US" dirty="0"/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خوبی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/>
          </a:p>
        </p:txBody>
      </p:sp>
      <p:sp>
        <p:nvSpPr>
          <p:cNvPr id="269316" name="Subtitle 4">
            <a:extLst>
              <a:ext uri="{FF2B5EF4-FFF2-40B4-BE49-F238E27FC236}">
                <a16:creationId xmlns:a16="http://schemas.microsoft.com/office/drawing/2014/main" id="{9E2F4C44-7328-46CD-8EEE-EBAE08A34861}"/>
              </a:ext>
            </a:extLst>
          </p:cNvPr>
          <p:cNvSpPr txBox="1">
            <a:spLocks/>
          </p:cNvSpPr>
          <p:nvPr/>
        </p:nvSpPr>
        <p:spPr bwMode="auto">
          <a:xfrm>
            <a:off x="304800" y="500763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inn allaha hamidun majidun</a:t>
            </a:r>
          </a:p>
        </p:txBody>
      </p:sp>
      <p:sp>
        <p:nvSpPr>
          <p:cNvPr id="269317" name="Text Box 13">
            <a:extLst>
              <a:ext uri="{FF2B5EF4-FFF2-40B4-BE49-F238E27FC236}">
                <a16:creationId xmlns:a16="http://schemas.microsoft.com/office/drawing/2014/main" id="{B00E75AB-DFB1-48C6-8CDA-08D0E0DB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69318" name="Text Box 13">
            <a:extLst>
              <a:ext uri="{FF2B5EF4-FFF2-40B4-BE49-F238E27FC236}">
                <a16:creationId xmlns:a16="http://schemas.microsoft.com/office/drawing/2014/main" id="{F7BA6B4E-51E8-4700-944E-90741491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A4887B7-65B2-4F23-8E78-862B6170D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إنِّي أَدْعُوكَ كَمَا أَمَرْتَ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2CC583C-09A7-4510-9AB2-6ACA6BC3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I am praying You as You ordered me to do,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میںتجھ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دعا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270340" name="Subtitle 4">
            <a:extLst>
              <a:ext uri="{FF2B5EF4-FFF2-40B4-BE49-F238E27FC236}">
                <a16:creationId xmlns:a16="http://schemas.microsoft.com/office/drawing/2014/main" id="{2C14751F-97D6-4A0F-B814-04B98998CA4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inni ad`uka kama amarta</a:t>
            </a:r>
          </a:p>
        </p:txBody>
      </p:sp>
      <p:sp>
        <p:nvSpPr>
          <p:cNvPr id="270341" name="Text Box 13">
            <a:extLst>
              <a:ext uri="{FF2B5EF4-FFF2-40B4-BE49-F238E27FC236}">
                <a16:creationId xmlns:a16="http://schemas.microsoft.com/office/drawing/2014/main" id="{51AFBAF3-397F-4286-A2A8-48C73CB7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0342" name="Text Box 13">
            <a:extLst>
              <a:ext uri="{FF2B5EF4-FFF2-40B4-BE49-F238E27FC236}">
                <a16:creationId xmlns:a16="http://schemas.microsoft.com/office/drawing/2014/main" id="{42118507-0FCC-4D7C-9B35-6119312C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8F8355E-91E5-4D10-88A5-8FFD1C298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فَاسْتَجِبْ لِي كَمَا وَعَدْتَ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4B6FCE0-551F-4CBC-A68A-48FDEFEEA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respond to me as You promised.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جیسے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حکم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وعدے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مطابق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قبول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271364" name="Subtitle 4">
            <a:extLst>
              <a:ext uri="{FF2B5EF4-FFF2-40B4-BE49-F238E27FC236}">
                <a16:creationId xmlns:a16="http://schemas.microsoft.com/office/drawing/2014/main" id="{E5717F08-CDB7-498D-8E45-AAC4F01C29B5}"/>
              </a:ext>
            </a:extLst>
          </p:cNvPr>
          <p:cNvSpPr txBox="1">
            <a:spLocks/>
          </p:cNvSpPr>
          <p:nvPr/>
        </p:nvSpPr>
        <p:spPr bwMode="auto">
          <a:xfrm>
            <a:off x="304800" y="532393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fastajib li kama wa`adta</a:t>
            </a:r>
          </a:p>
        </p:txBody>
      </p:sp>
      <p:sp>
        <p:nvSpPr>
          <p:cNvPr id="271365" name="Text Box 13">
            <a:extLst>
              <a:ext uri="{FF2B5EF4-FFF2-40B4-BE49-F238E27FC236}">
                <a16:creationId xmlns:a16="http://schemas.microsoft.com/office/drawing/2014/main" id="{00A001D0-B8CC-4ABE-938C-3EB9CAF4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1366" name="Text Box 13">
            <a:extLst>
              <a:ext uri="{FF2B5EF4-FFF2-40B4-BE49-F238E27FC236}">
                <a16:creationId xmlns:a16="http://schemas.microsoft.com/office/drawing/2014/main" id="{57726EBD-1227-42D7-9001-9F08020E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BE3EC22-0969-4A6F-89B2-4693D1762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إنَّكَ لا تُخْلِفُ الْمِيعَادَ.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DA667AC-523B-4295-B20E-E20051338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36" y="53641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err="1">
                <a:ea typeface="MS Mincho" pitchFamily="49" charset="-128"/>
              </a:rPr>
              <a:t>innaka</a:t>
            </a:r>
            <a:r>
              <a:rPr lang="en-US" sz="3600" b="1" kern="1200" dirty="0">
                <a:ea typeface="MS Mincho" pitchFamily="49" charset="-128"/>
              </a:rPr>
              <a:t> la </a:t>
            </a:r>
            <a:r>
              <a:rPr lang="en-US" sz="3600" b="1" kern="1200" dirty="0" err="1">
                <a:ea typeface="MS Mincho" pitchFamily="49" charset="-128"/>
              </a:rPr>
              <a:t>tukhlifu</a:t>
            </a:r>
            <a:r>
              <a:rPr lang="en-US" sz="3600" b="1" kern="1200" dirty="0">
                <a:ea typeface="MS Mincho" pitchFamily="49" charset="-128"/>
              </a:rPr>
              <a:t> </a:t>
            </a:r>
            <a:r>
              <a:rPr lang="en-US" sz="3600" b="1" kern="1200" dirty="0" err="1">
                <a:ea typeface="MS Mincho" pitchFamily="49" charset="-128"/>
              </a:rPr>
              <a:t>almi`ada</a:t>
            </a:r>
            <a:endParaRPr lang="en-US" sz="3600" b="1" kern="1200">
              <a:ea typeface="MS Mincho" pitchFamily="49" charset="-128"/>
            </a:endParaRPr>
          </a:p>
          <a:p>
            <a:pPr marL="342900" indent="-342900">
              <a:defRPr/>
            </a:pPr>
            <a:endParaRPr lang="en-US" sz="3600" kern="1200" dirty="0"/>
          </a:p>
        </p:txBody>
      </p:sp>
      <p:sp>
        <p:nvSpPr>
          <p:cNvPr id="272388" name="Subtitle 4">
            <a:extLst>
              <a:ext uri="{FF2B5EF4-FFF2-40B4-BE49-F238E27FC236}">
                <a16:creationId xmlns:a16="http://schemas.microsoft.com/office/drawing/2014/main" id="{1E8A7FF8-F803-49FE-A2BF-90D893E37489}"/>
              </a:ext>
            </a:extLst>
          </p:cNvPr>
          <p:cNvSpPr txBox="1">
            <a:spLocks/>
          </p:cNvSpPr>
          <p:nvPr/>
        </p:nvSpPr>
        <p:spPr bwMode="auto">
          <a:xfrm>
            <a:off x="232913" y="31673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 dirty="0">
                <a:latin typeface="Arial"/>
                <a:ea typeface="MS Mincho"/>
                <a:cs typeface="Arial"/>
              </a:rPr>
              <a:t>verily, You never break Your promise.</a:t>
            </a:r>
          </a:p>
          <a:p>
            <a:pPr algn="ctr">
              <a:buNone/>
            </a:pPr>
            <a:r>
              <a:rPr lang="en-US" dirty="0" err="1">
                <a:ea typeface="MS Mincho" panose="02020609040205080304" pitchFamily="49" charset="-128"/>
              </a:rPr>
              <a:t>کیونکہ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تو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اپنے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وعدے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کی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خلاف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ورزی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نہیں</a:t>
            </a:r>
            <a:r>
              <a:rPr lang="en-US" dirty="0">
                <a:ea typeface="MS Mincho" panose="02020609040205080304" pitchFamily="49" charset="-128"/>
              </a:rPr>
              <a:t> </a:t>
            </a:r>
            <a:r>
              <a:rPr lang="en-US" dirty="0" err="1">
                <a:ea typeface="MS Mincho" panose="02020609040205080304" pitchFamily="49" charset="-128"/>
              </a:rPr>
              <a:t>کرتا</a:t>
            </a:r>
            <a:endParaRPr lang="en-US" dirty="0" err="1"/>
          </a:p>
        </p:txBody>
      </p:sp>
      <p:sp>
        <p:nvSpPr>
          <p:cNvPr id="272389" name="Text Box 13">
            <a:extLst>
              <a:ext uri="{FF2B5EF4-FFF2-40B4-BE49-F238E27FC236}">
                <a16:creationId xmlns:a16="http://schemas.microsoft.com/office/drawing/2014/main" id="{5EF74AFA-24D7-4F8B-B36F-3B1DA358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2390" name="Text Box 13">
            <a:extLst>
              <a:ext uri="{FF2B5EF4-FFF2-40B4-BE49-F238E27FC236}">
                <a16:creationId xmlns:a16="http://schemas.microsoft.com/office/drawing/2014/main" id="{62F34155-7794-44AF-A363-48980BA0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5B79CC2-3BED-4698-8262-11515BB73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وَاجْعَلْنِي فِيهَا مِنْ أَوْلِيَائِكَ الَّذِينَ اجْتَبَيْتَهُمْ لِطَاعَتِكَ،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F8BBDEB-D7E3-4D1C-9376-F1865F71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85" y="267811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include me at this night with Your intimate servants whom You have selected for obeying You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31748" name="Subtitle 4">
            <a:extLst>
              <a:ext uri="{FF2B5EF4-FFF2-40B4-BE49-F238E27FC236}">
                <a16:creationId xmlns:a16="http://schemas.microsoft.com/office/drawing/2014/main" id="{D256D2BF-B98A-48A9-8571-1CC25B0DD3B5}"/>
              </a:ext>
            </a:extLst>
          </p:cNvPr>
          <p:cNvSpPr txBox="1">
            <a:spLocks/>
          </p:cNvSpPr>
          <p:nvPr/>
        </p:nvSpPr>
        <p:spPr bwMode="auto">
          <a:xfrm>
            <a:off x="304800" y="4323989"/>
            <a:ext cx="8686800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شب</a:t>
            </a:r>
            <a:r>
              <a:rPr lang="ar-SA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پیاروں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قرار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اپنیفرمانبرداری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کیلئے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پسند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کیا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waj`alny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fiha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awlia’ika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alladhina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ajtabaytahum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lita`atika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31749" name="Text Box 13">
            <a:extLst>
              <a:ext uri="{FF2B5EF4-FFF2-40B4-BE49-F238E27FC236}">
                <a16:creationId xmlns:a16="http://schemas.microsoft.com/office/drawing/2014/main" id="{D628DF89-832A-4F30-8957-303DA485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1750" name="Text Box 13">
            <a:extLst>
              <a:ext uri="{FF2B5EF4-FFF2-40B4-BE49-F238E27FC236}">
                <a16:creationId xmlns:a16="http://schemas.microsoft.com/office/drawing/2014/main" id="{929F704D-2F99-4D68-BEF1-3D16F1C5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8C7255D-8B39-43BF-87D1-B338225D0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وَصَلَّىٰ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ٱللَّهُ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DA36CCB-55BA-4CFA-BEE4-95E24578B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Allah may send blessings upon Muhammad and the Household of Muhammad.</a:t>
            </a:r>
          </a:p>
        </p:txBody>
      </p:sp>
      <p:sp>
        <p:nvSpPr>
          <p:cNvPr id="273412" name="Subtitle 4">
            <a:extLst>
              <a:ext uri="{FF2B5EF4-FFF2-40B4-BE49-F238E27FC236}">
                <a16:creationId xmlns:a16="http://schemas.microsoft.com/office/drawing/2014/main" id="{A3C25866-1517-4456-9980-777AA77E066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salla allahu `ala muhammadin wa ali muhammadin</a:t>
            </a:r>
          </a:p>
        </p:txBody>
      </p:sp>
      <p:sp>
        <p:nvSpPr>
          <p:cNvPr id="273413" name="Text Box 13">
            <a:extLst>
              <a:ext uri="{FF2B5EF4-FFF2-40B4-BE49-F238E27FC236}">
                <a16:creationId xmlns:a16="http://schemas.microsoft.com/office/drawing/2014/main" id="{49D789B8-9EF7-4BD6-BDDB-486F6AA5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3414" name="Text Box 13">
            <a:extLst>
              <a:ext uri="{FF2B5EF4-FFF2-40B4-BE49-F238E27FC236}">
                <a16:creationId xmlns:a16="http://schemas.microsoft.com/office/drawing/2014/main" id="{44361CDD-7510-4F79-A901-307236FE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13">
            <a:extLst>
              <a:ext uri="{FF2B5EF4-FFF2-40B4-BE49-F238E27FC236}">
                <a16:creationId xmlns:a16="http://schemas.microsoft.com/office/drawing/2014/main" id="{53CFFED6-EFED-4B3D-B6BB-E0E3B553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4435" name="Text Box 13">
            <a:extLst>
              <a:ext uri="{FF2B5EF4-FFF2-40B4-BE49-F238E27FC236}">
                <a16:creationId xmlns:a16="http://schemas.microsoft.com/office/drawing/2014/main" id="{4F97EA10-04A7-4D5F-9FC7-ACEAE4C0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74436" name="AutoShape 2">
            <a:extLst>
              <a:ext uri="{FF2B5EF4-FFF2-40B4-BE49-F238E27FC236}">
                <a16:creationId xmlns:a16="http://schemas.microsoft.com/office/drawing/2014/main" id="{7B8AA5BA-1AF2-417D-94CA-3C6BEAF80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4437" name="Text Box 6">
            <a:extLst>
              <a:ext uri="{FF2B5EF4-FFF2-40B4-BE49-F238E27FC236}">
                <a16:creationId xmlns:a16="http://schemas.microsoft.com/office/drawing/2014/main" id="{AEDC04EC-06B6-45CD-9792-97D5E5B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536700"/>
            <a:ext cx="7316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PLEASE GO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SAJDAH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5400" b="1" i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And recite:</a:t>
            </a:r>
          </a:p>
        </p:txBody>
      </p:sp>
    </p:spTree>
  </p:cSld>
  <p:clrMapOvr>
    <a:masterClrMapping/>
  </p:clrMapOvr>
  <p:transition>
    <p:fade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2772CDA-01BE-46D6-B231-3C45C7637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سَجَدَ لَكَ سَوَادِي وَخَيَالِي،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E11CFDC-9AD2-4EE9-8D86-E58E5BFD2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Prostrating before You are my body and my shadow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سجدہ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بدن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خیال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endParaRPr lang="en-US" dirty="0" err="1"/>
          </a:p>
        </p:txBody>
      </p:sp>
      <p:sp>
        <p:nvSpPr>
          <p:cNvPr id="275460" name="Subtitle 4">
            <a:extLst>
              <a:ext uri="{FF2B5EF4-FFF2-40B4-BE49-F238E27FC236}">
                <a16:creationId xmlns:a16="http://schemas.microsoft.com/office/drawing/2014/main" id="{894EA2C4-A6C4-430D-8719-FE1FAF626859}"/>
              </a:ext>
            </a:extLst>
          </p:cNvPr>
          <p:cNvSpPr txBox="1">
            <a:spLocks/>
          </p:cNvSpPr>
          <p:nvPr/>
        </p:nvSpPr>
        <p:spPr bwMode="auto">
          <a:xfrm>
            <a:off x="304800" y="510827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sajada laka sawady wa khayali</a:t>
            </a:r>
          </a:p>
        </p:txBody>
      </p:sp>
      <p:sp>
        <p:nvSpPr>
          <p:cNvPr id="275461" name="Text Box 13">
            <a:extLst>
              <a:ext uri="{FF2B5EF4-FFF2-40B4-BE49-F238E27FC236}">
                <a16:creationId xmlns:a16="http://schemas.microsoft.com/office/drawing/2014/main" id="{02B67989-062B-4561-8692-46E9D2F8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5462" name="Text Box 13">
            <a:extLst>
              <a:ext uri="{FF2B5EF4-FFF2-40B4-BE49-F238E27FC236}">
                <a16:creationId xmlns:a16="http://schemas.microsoft.com/office/drawing/2014/main" id="{71FBCC23-580B-4850-9947-77932647D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7DB7D08-98F3-4865-97DA-FC1F616D9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وَآمَنَ بِكَ فُؤَادِي،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B72721C-2D7D-4B1F-9BE9-11ABA18FF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heart is in full faith of You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ایمان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لایا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دل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76484" name="Subtitle 4">
            <a:extLst>
              <a:ext uri="{FF2B5EF4-FFF2-40B4-BE49-F238E27FC236}">
                <a16:creationId xmlns:a16="http://schemas.microsoft.com/office/drawing/2014/main" id="{ECE1BD31-91F0-4EE1-9D25-1ADABC69D08A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amana bika fu´adi</a:t>
            </a:r>
          </a:p>
        </p:txBody>
      </p:sp>
      <p:sp>
        <p:nvSpPr>
          <p:cNvPr id="276485" name="Text Box 13">
            <a:extLst>
              <a:ext uri="{FF2B5EF4-FFF2-40B4-BE49-F238E27FC236}">
                <a16:creationId xmlns:a16="http://schemas.microsoft.com/office/drawing/2014/main" id="{897BA835-1D0A-4F64-B1C9-1AB55E38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6486" name="Text Box 13">
            <a:extLst>
              <a:ext uri="{FF2B5EF4-FFF2-40B4-BE49-F238E27FC236}">
                <a16:creationId xmlns:a16="http://schemas.microsoft.com/office/drawing/2014/main" id="{998B831D-A9EB-4DA6-BB08-2FA336A8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A50728C-73AD-459B-B591-16E96D8C6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هذِهِ يَدَايَ وَمَا جَنَيْتُهُ عَلَى نَفْسِي،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0563D11-9B55-43B6-A7DF-9E96B176F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These are my two hands and this is what I have committed against myself,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یہ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دونوں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ہاتھ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ستم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277508" name="Subtitle 4">
            <a:extLst>
              <a:ext uri="{FF2B5EF4-FFF2-40B4-BE49-F238E27FC236}">
                <a16:creationId xmlns:a16="http://schemas.microsoft.com/office/drawing/2014/main" id="{1DD2DD33-570F-4DFA-8BED-32F6B7B90C26}"/>
              </a:ext>
            </a:extLst>
          </p:cNvPr>
          <p:cNvSpPr txBox="1">
            <a:spLocks/>
          </p:cNvSpPr>
          <p:nvPr/>
        </p:nvSpPr>
        <p:spPr bwMode="auto">
          <a:xfrm>
            <a:off x="261668" y="599967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hadhihi yadaiya wa ma janaytuhu `ala nafsi</a:t>
            </a:r>
          </a:p>
        </p:txBody>
      </p:sp>
      <p:sp>
        <p:nvSpPr>
          <p:cNvPr id="277509" name="Text Box 13">
            <a:extLst>
              <a:ext uri="{FF2B5EF4-FFF2-40B4-BE49-F238E27FC236}">
                <a16:creationId xmlns:a16="http://schemas.microsoft.com/office/drawing/2014/main" id="{4C0DA782-CAB3-4064-927C-BEB955F1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7510" name="Text Box 13">
            <a:extLst>
              <a:ext uri="{FF2B5EF4-FFF2-40B4-BE49-F238E27FC236}">
                <a16:creationId xmlns:a16="http://schemas.microsoft.com/office/drawing/2014/main" id="{82639C8A-4E7B-4D13-AD30-5D4470CD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EB29BAA-D7FF-4BA4-BB2B-C963736F8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عَظِيمُ تُرْجَى لِكُلِّ عَظِيمٍ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4FEA382-BC82-4559-9814-B29D6A500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All-great: You are hoped for all enormous things;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بڑائی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والے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بڑے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endParaRPr lang="en-US" dirty="0" err="1"/>
          </a:p>
        </p:txBody>
      </p:sp>
      <p:sp>
        <p:nvSpPr>
          <p:cNvPr id="278532" name="Subtitle 4">
            <a:extLst>
              <a:ext uri="{FF2B5EF4-FFF2-40B4-BE49-F238E27FC236}">
                <a16:creationId xmlns:a16="http://schemas.microsoft.com/office/drawing/2014/main" id="{1AFB3768-BBD2-426F-98A7-B95A1CA1EE21}"/>
              </a:ext>
            </a:extLst>
          </p:cNvPr>
          <p:cNvSpPr txBox="1">
            <a:spLocks/>
          </p:cNvSpPr>
          <p:nvPr/>
        </p:nvSpPr>
        <p:spPr bwMode="auto">
          <a:xfrm>
            <a:off x="261668" y="533831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`azimu turja likulli `azimin</a:t>
            </a:r>
          </a:p>
        </p:txBody>
      </p:sp>
      <p:sp>
        <p:nvSpPr>
          <p:cNvPr id="278533" name="Text Box 13">
            <a:extLst>
              <a:ext uri="{FF2B5EF4-FFF2-40B4-BE49-F238E27FC236}">
                <a16:creationId xmlns:a16="http://schemas.microsoft.com/office/drawing/2014/main" id="{EFA1542C-9729-4388-9EF0-3B4251F6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8534" name="Text Box 13">
            <a:extLst>
              <a:ext uri="{FF2B5EF4-FFF2-40B4-BE49-F238E27FC236}">
                <a16:creationId xmlns:a16="http://schemas.microsoft.com/office/drawing/2014/main" id="{AFA27395-598D-4BC1-B340-2D421E6A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2BE3167-0E65-4954-AFE6-FBE79F63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اِغْفِرْ لِيَ الْعَظيمَ فَاِنَّهُ </a:t>
            </a:r>
            <a:r>
              <a:rPr lang="ar-SA" sz="72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لايَغْفِرُ</a:t>
            </a: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الذَّنْبَ الْعَظيمَ إِلاّ الرَّبُّ الْعَظيم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7FE8E58-58E6-4ABA-867C-ABC125D3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forgive my serious offences because, beyond a shadow of doubt, no one can forgive the grave transgression except the Great Lord.</a:t>
            </a: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تو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میرے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بڑے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بڑے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گناہ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بخش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دے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کیونکہ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بڑے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گناہوں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سوائے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بڑائی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والے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پروردگار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کوئی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بخش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نہیں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سکتا</a:t>
            </a:r>
            <a:r>
              <a:rPr lang="en-US" sz="2800" kern="1200" dirty="0">
                <a:ea typeface="+mn-lt"/>
                <a:cs typeface="+mn-lt"/>
              </a:rPr>
              <a:t>۔</a:t>
            </a:r>
            <a:endParaRPr lang="en-US" sz="2800" dirty="0"/>
          </a:p>
        </p:txBody>
      </p:sp>
      <p:sp>
        <p:nvSpPr>
          <p:cNvPr id="279556" name="Subtitle 4">
            <a:extLst>
              <a:ext uri="{FF2B5EF4-FFF2-40B4-BE49-F238E27FC236}">
                <a16:creationId xmlns:a16="http://schemas.microsoft.com/office/drawing/2014/main" id="{C3A8F3C7-D826-4577-8B3D-98D4AE0DBBC6}"/>
              </a:ext>
            </a:extLst>
          </p:cNvPr>
          <p:cNvSpPr txBox="1">
            <a:spLocks/>
          </p:cNvSpPr>
          <p:nvPr/>
        </p:nvSpPr>
        <p:spPr bwMode="auto">
          <a:xfrm>
            <a:off x="304800" y="514997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ighfir liyal a’z’eemafa—innahu laa yaghfirud’d’anbal a’z’eema illar rabbul a’z’eem</a:t>
            </a:r>
          </a:p>
        </p:txBody>
      </p:sp>
      <p:sp>
        <p:nvSpPr>
          <p:cNvPr id="279557" name="Text Box 13">
            <a:extLst>
              <a:ext uri="{FF2B5EF4-FFF2-40B4-BE49-F238E27FC236}">
                <a16:creationId xmlns:a16="http://schemas.microsoft.com/office/drawing/2014/main" id="{D181B7CB-9348-4A9C-A753-26A3A4B4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79558" name="Text Box 13">
            <a:extLst>
              <a:ext uri="{FF2B5EF4-FFF2-40B4-BE49-F238E27FC236}">
                <a16:creationId xmlns:a16="http://schemas.microsoft.com/office/drawing/2014/main" id="{8D19C988-DBFD-4187-851B-5BDAC058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13">
            <a:extLst>
              <a:ext uri="{FF2B5EF4-FFF2-40B4-BE49-F238E27FC236}">
                <a16:creationId xmlns:a16="http://schemas.microsoft.com/office/drawing/2014/main" id="{BEBA9496-E442-4611-8A37-5C48D35D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0579" name="Text Box 13">
            <a:extLst>
              <a:ext uri="{FF2B5EF4-FFF2-40B4-BE49-F238E27FC236}">
                <a16:creationId xmlns:a16="http://schemas.microsoft.com/office/drawing/2014/main" id="{90AAD0E8-BCA3-40E3-95CF-3F942D913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80580" name="AutoShape 2">
            <a:extLst>
              <a:ext uri="{FF2B5EF4-FFF2-40B4-BE49-F238E27FC236}">
                <a16:creationId xmlns:a16="http://schemas.microsoft.com/office/drawing/2014/main" id="{4122ACA4-CAF5-4D4E-91BF-59678573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0581" name="Text Box 6">
            <a:extLst>
              <a:ext uri="{FF2B5EF4-FFF2-40B4-BE49-F238E27FC236}">
                <a16:creationId xmlns:a16="http://schemas.microsoft.com/office/drawing/2014/main" id="{CF6E2352-E738-40BA-8EC4-8E445EED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163638"/>
            <a:ext cx="73167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SIT &amp; PLEASE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GO INTO SAJDAH AGAIN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5400" b="1" i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And recite:</a:t>
            </a:r>
          </a:p>
        </p:txBody>
      </p:sp>
    </p:spTree>
  </p:cSld>
  <p:clrMapOvr>
    <a:masterClrMapping/>
  </p:clrMapOvr>
  <p:transition>
    <p:fade/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8E2ECB0-0CF5-477E-9B2E-CE70C905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66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اَعُوذُ بُنُورِ وَجْهِكَ الَّذي اَضاءَتْ لَهُ السَّماواتُ وَالاْرَضُونَ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32ED42D-2B46-4373-B368-8EF8FAFD8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adhere close to the Light of Thy Being that had illuminated the heavens and the earths,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نورِ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ذات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آسمانوں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زمینوں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روشنی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حاصل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endParaRPr lang="en-US" dirty="0" err="1"/>
          </a:p>
        </p:txBody>
      </p:sp>
      <p:sp>
        <p:nvSpPr>
          <p:cNvPr id="281604" name="Subtitle 4">
            <a:extLst>
              <a:ext uri="{FF2B5EF4-FFF2-40B4-BE49-F238E27FC236}">
                <a16:creationId xmlns:a16="http://schemas.microsoft.com/office/drawing/2014/main" id="{ABB0A972-B7CC-4F60-BA08-ED5C535B8214}"/>
              </a:ext>
            </a:extLst>
          </p:cNvPr>
          <p:cNvSpPr txBox="1">
            <a:spLocks/>
          </p:cNvSpPr>
          <p:nvPr/>
        </p:nvSpPr>
        <p:spPr bwMode="auto">
          <a:xfrm>
            <a:off x="175404" y="571212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a—o’od’u binoori wajhikalladee az”aaa-at lahus samaawaatu wal arz”oona</a:t>
            </a:r>
          </a:p>
        </p:txBody>
      </p:sp>
      <p:sp>
        <p:nvSpPr>
          <p:cNvPr id="281605" name="Text Box 13">
            <a:extLst>
              <a:ext uri="{FF2B5EF4-FFF2-40B4-BE49-F238E27FC236}">
                <a16:creationId xmlns:a16="http://schemas.microsoft.com/office/drawing/2014/main" id="{BD6586BF-BCE2-4500-AC56-01CC4406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1606" name="Text Box 13">
            <a:extLst>
              <a:ext uri="{FF2B5EF4-FFF2-40B4-BE49-F238E27FC236}">
                <a16:creationId xmlns:a16="http://schemas.microsoft.com/office/drawing/2014/main" id="{DFEE9337-D4FD-4C6C-BBAA-B6050225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19E871C-2C87-4DD9-A835-797ADE5EC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وانْكَشَفَتْ لَهُ الظُّلُماتُ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DC4E854-9ED9-436D-BD4A-4AD80629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removed and exposed the darkness,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تاریکیاں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چھٹ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گئیں</a:t>
            </a:r>
            <a:endParaRPr lang="en-US" dirty="0" err="1"/>
          </a:p>
        </p:txBody>
      </p:sp>
      <p:sp>
        <p:nvSpPr>
          <p:cNvPr id="282628" name="Subtitle 4">
            <a:extLst>
              <a:ext uri="{FF2B5EF4-FFF2-40B4-BE49-F238E27FC236}">
                <a16:creationId xmlns:a16="http://schemas.microsoft.com/office/drawing/2014/main" id="{14D10EDD-F811-40C2-8C33-B45C91F74DB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wan—kashafat lahuz’ z’ulumaatu</a:t>
            </a:r>
          </a:p>
        </p:txBody>
      </p:sp>
      <p:sp>
        <p:nvSpPr>
          <p:cNvPr id="282629" name="Text Box 13">
            <a:extLst>
              <a:ext uri="{FF2B5EF4-FFF2-40B4-BE49-F238E27FC236}">
                <a16:creationId xmlns:a16="http://schemas.microsoft.com/office/drawing/2014/main" id="{8373EC97-251D-4842-BEAA-502A0F5A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2630" name="Text Box 13">
            <a:extLst>
              <a:ext uri="{FF2B5EF4-FFF2-40B4-BE49-F238E27FC236}">
                <a16:creationId xmlns:a16="http://schemas.microsoft.com/office/drawing/2014/main" id="{A28B36D3-ADC5-43F6-8E20-9C6C4C7E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F96710C-4452-419D-8DC6-A41EFCC7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وَاخْتَرْتَهُمْ لِعِبَادَتِكَ،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F074F01-2128-47C2-A9FC-7FF16D658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whom You have chosen for worshipping You,</a:t>
            </a:r>
          </a:p>
        </p:txBody>
      </p:sp>
      <p:sp>
        <p:nvSpPr>
          <p:cNvPr id="32772" name="Subtitle 4">
            <a:extLst>
              <a:ext uri="{FF2B5EF4-FFF2-40B4-BE49-F238E27FC236}">
                <a16:creationId xmlns:a16="http://schemas.microsoft.com/office/drawing/2014/main" id="{F6A137CB-16D6-43A0-8B28-A56172802EF7}"/>
              </a:ext>
            </a:extLst>
          </p:cNvPr>
          <p:cNvSpPr txBox="1">
            <a:spLocks/>
          </p:cNvSpPr>
          <p:nvPr/>
        </p:nvSpPr>
        <p:spPr bwMode="auto">
          <a:xfrm>
            <a:off x="-69011" y="3972464"/>
            <a:ext cx="8686800" cy="27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عبادت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لیے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چنا</a:t>
            </a:r>
            <a:endParaRPr lang="en-US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wakhtartahum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li`ibadatika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32773" name="Text Box 13">
            <a:extLst>
              <a:ext uri="{FF2B5EF4-FFF2-40B4-BE49-F238E27FC236}">
                <a16:creationId xmlns:a16="http://schemas.microsoft.com/office/drawing/2014/main" id="{17F2159C-2349-4579-AB76-7CAA8635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2774" name="Text Box 13">
            <a:extLst>
              <a:ext uri="{FF2B5EF4-FFF2-40B4-BE49-F238E27FC236}">
                <a16:creationId xmlns:a16="http://schemas.microsoft.com/office/drawing/2014/main" id="{18884840-CEED-4DAB-9186-C99A147D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F32CF03-BDDC-4FC3-B2D2-08DAEA90B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وَصَلَحَ عَلْيْهِ اَمرُ الاْوَّلينَ وَالاْخِرينَ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1D6D39D-E2F8-49B5-BA05-B6DDFB30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put in order the “operation”, from the beginning to the end,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بدولت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اولین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اورآخرین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گیا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83652" name="Subtitle 4">
            <a:extLst>
              <a:ext uri="{FF2B5EF4-FFF2-40B4-BE49-F238E27FC236}">
                <a16:creationId xmlns:a16="http://schemas.microsoft.com/office/drawing/2014/main" id="{76C3359E-C38E-4CF5-82E2-F209018EF402}"/>
              </a:ext>
            </a:extLst>
          </p:cNvPr>
          <p:cNvSpPr txBox="1">
            <a:spLocks/>
          </p:cNvSpPr>
          <p:nvPr/>
        </p:nvSpPr>
        <p:spPr bwMode="auto">
          <a:xfrm>
            <a:off x="304800" y="49069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s’alah’a a’layhi amrul awwaleena wal aakhireen</a:t>
            </a:r>
          </a:p>
        </p:txBody>
      </p:sp>
      <p:sp>
        <p:nvSpPr>
          <p:cNvPr id="283653" name="Text Box 13">
            <a:extLst>
              <a:ext uri="{FF2B5EF4-FFF2-40B4-BE49-F238E27FC236}">
                <a16:creationId xmlns:a16="http://schemas.microsoft.com/office/drawing/2014/main" id="{FE249F9A-F738-459F-94D2-9F39787B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3654" name="Text Box 13">
            <a:extLst>
              <a:ext uri="{FF2B5EF4-FFF2-40B4-BE49-F238E27FC236}">
                <a16:creationId xmlns:a16="http://schemas.microsoft.com/office/drawing/2014/main" id="{356C51E3-9B00-4D89-A0ED-CAB0B58E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83474B0-F470-4A05-8067-7402D6302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مِنْ فُجْأَةِ نِقْمَتِكَ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3360739-DB66-4D2D-85EE-D6F879F45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at all times free from violent and unexpected changes to the worse,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ناگہانی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عذاب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چھن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جانے</a:t>
            </a:r>
            <a:endParaRPr lang="en-US" dirty="0" err="1"/>
          </a:p>
        </p:txBody>
      </p:sp>
      <p:sp>
        <p:nvSpPr>
          <p:cNvPr id="284676" name="Subtitle 4">
            <a:extLst>
              <a:ext uri="{FF2B5EF4-FFF2-40B4-BE49-F238E27FC236}">
                <a16:creationId xmlns:a16="http://schemas.microsoft.com/office/drawing/2014/main" id="{0F1A8DFC-9205-40C1-BA6F-D77EA5A9200F}"/>
              </a:ext>
            </a:extLst>
          </p:cNvPr>
          <p:cNvSpPr txBox="1">
            <a:spLocks/>
          </p:cNvSpPr>
          <p:nvPr/>
        </p:nvSpPr>
        <p:spPr bwMode="auto">
          <a:xfrm>
            <a:off x="232913" y="533831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min fujaa—ati naqimatika</a:t>
            </a:r>
          </a:p>
        </p:txBody>
      </p:sp>
      <p:sp>
        <p:nvSpPr>
          <p:cNvPr id="284677" name="Text Box 13">
            <a:extLst>
              <a:ext uri="{FF2B5EF4-FFF2-40B4-BE49-F238E27FC236}">
                <a16:creationId xmlns:a16="http://schemas.microsoft.com/office/drawing/2014/main" id="{91517ECA-618F-4CBB-84DF-1148B582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4678" name="Text Box 13">
            <a:extLst>
              <a:ext uri="{FF2B5EF4-FFF2-40B4-BE49-F238E27FC236}">
                <a16:creationId xmlns:a16="http://schemas.microsoft.com/office/drawing/2014/main" id="{98AAEDAB-2FA2-47F6-B1A3-2CF9E681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ADBB408-4C9F-4DBC-A1BB-CA06C5BA2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وَمِنْ تَحْويلِ عافِيَتِكَ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525DEBB-6CAA-4DBD-BF64-946AF1951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absence of recovery and adjustment</a:t>
            </a:r>
          </a:p>
        </p:txBody>
      </p:sp>
      <p:sp>
        <p:nvSpPr>
          <p:cNvPr id="285700" name="Subtitle 4">
            <a:extLst>
              <a:ext uri="{FF2B5EF4-FFF2-40B4-BE49-F238E27FC236}">
                <a16:creationId xmlns:a16="http://schemas.microsoft.com/office/drawing/2014/main" id="{0A96D756-8896-40D4-B8D2-0A92915F6C52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tah’weeli a’afiyatika</a:t>
            </a:r>
          </a:p>
        </p:txBody>
      </p:sp>
      <p:sp>
        <p:nvSpPr>
          <p:cNvPr id="285701" name="Text Box 13">
            <a:extLst>
              <a:ext uri="{FF2B5EF4-FFF2-40B4-BE49-F238E27FC236}">
                <a16:creationId xmlns:a16="http://schemas.microsoft.com/office/drawing/2014/main" id="{8849267F-50BC-402D-92C2-44AC82E8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5702" name="Text Box 13">
            <a:extLst>
              <a:ext uri="{FF2B5EF4-FFF2-40B4-BE49-F238E27FC236}">
                <a16:creationId xmlns:a16="http://schemas.microsoft.com/office/drawing/2014/main" id="{EE1F0DF5-29DC-4F8A-A1F9-357FE4EA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F59558A-04B1-4264-89B9-DAC25E77A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وَمِنْ زَوالِ نِعْمَتِكَ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DE86F96-390A-4902-8126-4CFF69CF5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discontinuation of the supply of natural resources.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نعمتوں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زائل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جانے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سختیوں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گئے</a:t>
            </a:r>
            <a:endParaRPr lang="en-US" dirty="0" err="1"/>
          </a:p>
        </p:txBody>
      </p:sp>
      <p:sp>
        <p:nvSpPr>
          <p:cNvPr id="286724" name="Subtitle 4">
            <a:extLst>
              <a:ext uri="{FF2B5EF4-FFF2-40B4-BE49-F238E27FC236}">
                <a16:creationId xmlns:a16="http://schemas.microsoft.com/office/drawing/2014/main" id="{66BC1FB1-95B1-4E0F-A3D7-798D5BFFB623}"/>
              </a:ext>
            </a:extLst>
          </p:cNvPr>
          <p:cNvSpPr txBox="1">
            <a:spLocks/>
          </p:cNvSpPr>
          <p:nvPr/>
        </p:nvSpPr>
        <p:spPr bwMode="auto">
          <a:xfrm>
            <a:off x="261668" y="56689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wa min zawaali nia’—matika</a:t>
            </a:r>
          </a:p>
        </p:txBody>
      </p:sp>
      <p:sp>
        <p:nvSpPr>
          <p:cNvPr id="286725" name="Text Box 13">
            <a:extLst>
              <a:ext uri="{FF2B5EF4-FFF2-40B4-BE49-F238E27FC236}">
                <a16:creationId xmlns:a16="http://schemas.microsoft.com/office/drawing/2014/main" id="{D79EDDB8-72FA-48B7-969E-F31472C9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6726" name="Text Box 13">
            <a:extLst>
              <a:ext uri="{FF2B5EF4-FFF2-40B4-BE49-F238E27FC236}">
                <a16:creationId xmlns:a16="http://schemas.microsoft.com/office/drawing/2014/main" id="{30160612-D15C-46CE-8FEB-6D41C0C4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D8A2D7F-1923-4F34-8368-31B32A38C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اَللّـهُمَّ ارْزُقْني قَلْباً تَقِيّاً نَقِيّاً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EA6F537-81EB-47A4-9150-DA0EA0654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give me a knowing fearing, clean conscience,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معبود!مجھے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پاک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پرہیزگار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endParaRPr lang="en-US" dirty="0" err="1"/>
          </a:p>
        </p:txBody>
      </p:sp>
      <p:sp>
        <p:nvSpPr>
          <p:cNvPr id="287748" name="Subtitle 4">
            <a:extLst>
              <a:ext uri="{FF2B5EF4-FFF2-40B4-BE49-F238E27FC236}">
                <a16:creationId xmlns:a16="http://schemas.microsoft.com/office/drawing/2014/main" id="{9ADAF02D-5E6F-42F3-8D8D-31CF507D4994}"/>
              </a:ext>
            </a:extLst>
          </p:cNvPr>
          <p:cNvSpPr txBox="1">
            <a:spLocks/>
          </p:cNvSpPr>
          <p:nvPr/>
        </p:nvSpPr>
        <p:spPr bwMode="auto">
          <a:xfrm>
            <a:off x="175404" y="52232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allaahummar—zuqnee qalban taqiyyan naqiyyan</a:t>
            </a:r>
          </a:p>
        </p:txBody>
      </p:sp>
      <p:sp>
        <p:nvSpPr>
          <p:cNvPr id="287749" name="Text Box 13">
            <a:extLst>
              <a:ext uri="{FF2B5EF4-FFF2-40B4-BE49-F238E27FC236}">
                <a16:creationId xmlns:a16="http://schemas.microsoft.com/office/drawing/2014/main" id="{ED74E293-2A63-491C-9557-33E390E6C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7750" name="Text Box 13">
            <a:extLst>
              <a:ext uri="{FF2B5EF4-FFF2-40B4-BE49-F238E27FC236}">
                <a16:creationId xmlns:a16="http://schemas.microsoft.com/office/drawing/2014/main" id="{E1DA967A-7789-40BE-8F65-CEFE341D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351A260-2277-41F7-B669-EA7C383D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وَمِنَ الشِّرْكِ بَرياً لا كافِراً وَلا شَقِياً .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46337D5-B5D3-4FD9-8F92-AD356B29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free from hypocrisy, which is neither renegade nor villainous.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شرک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انکاری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</a:t>
            </a:r>
            <a:r>
              <a:rPr lang="en-US" sz="3600" kern="1200" dirty="0">
                <a:ea typeface="+mn-lt"/>
                <a:cs typeface="+mn-lt"/>
              </a:rPr>
              <a:t>۔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88772" name="Subtitle 4">
            <a:extLst>
              <a:ext uri="{FF2B5EF4-FFF2-40B4-BE49-F238E27FC236}">
                <a16:creationId xmlns:a16="http://schemas.microsoft.com/office/drawing/2014/main" id="{5BA62D46-13D1-43BD-AC83-1D69D61ABA62}"/>
              </a:ext>
            </a:extLst>
          </p:cNvPr>
          <p:cNvSpPr txBox="1">
            <a:spLocks/>
          </p:cNvSpPr>
          <p:nvPr/>
        </p:nvSpPr>
        <p:spPr bwMode="auto">
          <a:xfrm>
            <a:off x="261668" y="52808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minash shirki baree—an laa kaafiran wa laa shaqiyyaa</a:t>
            </a:r>
          </a:p>
        </p:txBody>
      </p:sp>
      <p:sp>
        <p:nvSpPr>
          <p:cNvPr id="288773" name="Text Box 13">
            <a:extLst>
              <a:ext uri="{FF2B5EF4-FFF2-40B4-BE49-F238E27FC236}">
                <a16:creationId xmlns:a16="http://schemas.microsoft.com/office/drawing/2014/main" id="{CB5C9705-C34A-4E9D-A3C7-3EC93C72C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8774" name="Text Box 13">
            <a:extLst>
              <a:ext uri="{FF2B5EF4-FFF2-40B4-BE49-F238E27FC236}">
                <a16:creationId xmlns:a16="http://schemas.microsoft.com/office/drawing/2014/main" id="{7F506094-48DF-4336-8C71-B4ED05DC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3">
            <a:extLst>
              <a:ext uri="{FF2B5EF4-FFF2-40B4-BE49-F238E27FC236}">
                <a16:creationId xmlns:a16="http://schemas.microsoft.com/office/drawing/2014/main" id="{CE8C3246-4B37-4156-972E-84B751DC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89795" name="Text Box 13">
            <a:extLst>
              <a:ext uri="{FF2B5EF4-FFF2-40B4-BE49-F238E27FC236}">
                <a16:creationId xmlns:a16="http://schemas.microsoft.com/office/drawing/2014/main" id="{CF9192FC-8D6D-4C44-92CE-2EC49F2E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89796" name="AutoShape 2">
            <a:extLst>
              <a:ext uri="{FF2B5EF4-FFF2-40B4-BE49-F238E27FC236}">
                <a16:creationId xmlns:a16="http://schemas.microsoft.com/office/drawing/2014/main" id="{222E0C8C-4D6B-406D-89AB-2A6492E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9797" name="Text Box 6">
            <a:extLst>
              <a:ext uri="{FF2B5EF4-FFF2-40B4-BE49-F238E27FC236}">
                <a16:creationId xmlns:a16="http://schemas.microsoft.com/office/drawing/2014/main" id="{F8BD937E-08AA-4865-904F-401BF23F7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163638"/>
            <a:ext cx="7316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  <a:latin typeface="Trebuchet MS" panose="020B0603020202020204" pitchFamily="34" charset="0"/>
              </a:rPr>
              <a:t>THEN KEEP YOUR RIGHT CHEEK ON THE SAJDAGAH (MOHR)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  <a:latin typeface="Trebuchet MS" panose="020B0603020202020204" pitchFamily="34" charset="0"/>
              </a:rPr>
              <a:t>and recite:</a:t>
            </a:r>
          </a:p>
        </p:txBody>
      </p:sp>
    </p:spTree>
  </p:cSld>
  <p:clrMapOvr>
    <a:masterClrMapping/>
  </p:clrMapOvr>
  <p:transition>
    <p:fade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D2A94F0-8ECB-485F-984E-F521AEA20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عَفَّرْتُ وَجْهي فِي التُرابِ وَحُقَّ لي اَنْ اَسْجُدَ لَكَ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5763501-040C-40BC-8577-F2F04A67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/>
              </a:rPr>
              <a:t>I put my face on the earth and roll in the dust because it is imposed as a duty that I prostrate myself in adoration before Thee</a:t>
            </a:r>
            <a:endParaRPr lang="en-US" dirty="0">
              <a:ea typeface="MS Mincho"/>
            </a:endParaRPr>
          </a:p>
          <a:p>
            <a:pPr marL="342900" indent="-342900">
              <a:defRPr/>
            </a:pPr>
            <a:r>
              <a:rPr lang="en-US" kern="1200" dirty="0" err="1">
                <a:ea typeface="+mn-lt"/>
                <a:cs typeface="+mn-lt"/>
              </a:rPr>
              <a:t>میں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نے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اپنے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چہرے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کو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خاک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پر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رکھا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ہے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اور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میرے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لیے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ضروری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ہے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کہ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تیرے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آگے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سجدہ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کروں</a:t>
            </a:r>
            <a:r>
              <a:rPr lang="en-US" sz="3600" b="1" kern="1200" dirty="0">
                <a:ea typeface="MS Mincho"/>
              </a:rPr>
              <a:t> </a:t>
            </a:r>
            <a:endParaRPr lang="en-US" dirty="0"/>
          </a:p>
        </p:txBody>
      </p:sp>
      <p:sp>
        <p:nvSpPr>
          <p:cNvPr id="290820" name="Subtitle 4">
            <a:extLst>
              <a:ext uri="{FF2B5EF4-FFF2-40B4-BE49-F238E27FC236}">
                <a16:creationId xmlns:a16="http://schemas.microsoft.com/office/drawing/2014/main" id="{C50B5521-56C5-447A-AEEF-B65819387B20}"/>
              </a:ext>
            </a:extLst>
          </p:cNvPr>
          <p:cNvSpPr txBox="1">
            <a:spLocks/>
          </p:cNvSpPr>
          <p:nvPr/>
        </p:nvSpPr>
        <p:spPr bwMode="auto">
          <a:xfrm>
            <a:off x="161026" y="544758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affartu  waj-hee fit-turaab  wa-huqqalee  an  as-juda lak </a:t>
            </a:r>
          </a:p>
        </p:txBody>
      </p:sp>
      <p:sp>
        <p:nvSpPr>
          <p:cNvPr id="290821" name="Text Box 13">
            <a:extLst>
              <a:ext uri="{FF2B5EF4-FFF2-40B4-BE49-F238E27FC236}">
                <a16:creationId xmlns:a16="http://schemas.microsoft.com/office/drawing/2014/main" id="{05EA8F12-3F05-4707-BB17-BB945996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0822" name="Text Box 13">
            <a:extLst>
              <a:ext uri="{FF2B5EF4-FFF2-40B4-BE49-F238E27FC236}">
                <a16:creationId xmlns:a16="http://schemas.microsoft.com/office/drawing/2014/main" id="{D9FEBFF6-6B7B-4C38-A963-AFB2B360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13">
            <a:extLst>
              <a:ext uri="{FF2B5EF4-FFF2-40B4-BE49-F238E27FC236}">
                <a16:creationId xmlns:a16="http://schemas.microsoft.com/office/drawing/2014/main" id="{ACCCD07E-2C30-4842-A82E-4AC6F498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1843" name="Text Box 13">
            <a:extLst>
              <a:ext uri="{FF2B5EF4-FFF2-40B4-BE49-F238E27FC236}">
                <a16:creationId xmlns:a16="http://schemas.microsoft.com/office/drawing/2014/main" id="{21066EB0-3E67-4A34-8EE5-3F408269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91844" name="AutoShape 2">
            <a:extLst>
              <a:ext uri="{FF2B5EF4-FFF2-40B4-BE49-F238E27FC236}">
                <a16:creationId xmlns:a16="http://schemas.microsoft.com/office/drawing/2014/main" id="{BB62F1EE-E323-4306-840A-00036D6C7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91845" name="Text Box 6">
            <a:extLst>
              <a:ext uri="{FF2B5EF4-FFF2-40B4-BE49-F238E27FC236}">
                <a16:creationId xmlns:a16="http://schemas.microsoft.com/office/drawing/2014/main" id="{058DF723-FF68-4BD8-A5F2-AA85362A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163638"/>
            <a:ext cx="7316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  <a:latin typeface="Trebuchet MS" panose="020B0603020202020204" pitchFamily="34" charset="0"/>
              </a:rPr>
              <a:t>THEN KEEP YOUR LEFT CHEEK ON THE SAJDAGAH (MOHR)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  <a:latin typeface="Trebuchet MS" panose="020B0603020202020204" pitchFamily="34" charset="0"/>
              </a:rPr>
              <a:t>and recite:</a:t>
            </a:r>
          </a:p>
        </p:txBody>
      </p:sp>
    </p:spTree>
  </p:cSld>
  <p:clrMapOvr>
    <a:masterClrMapping/>
  </p:clrMapOvr>
  <p:transition>
    <p:fade/>
  </p:transition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CE19B2A-9AE5-4262-A3D9-14FC88BFB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عَفَّرْتُ وَجْهي فِي التُرابِ وَحُقَّ لي اَنْ اَسْجُدَ لَكَ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93F696F-6651-454F-99BE-8BEF28B09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/>
              </a:rPr>
              <a:t>I put my face on the earth and roll in the dust because it is imposed as a duty that I prostrate myself in adoration before Thee </a:t>
            </a:r>
            <a:endParaRPr lang="en-US" b="1" kern="1200" dirty="0">
              <a:ea typeface="MS Mincho" pitchFamily="49" charset="-128"/>
            </a:endParaRPr>
          </a:p>
          <a:p>
            <a:pPr marL="342900" indent="-342900">
              <a:defRPr/>
            </a:pPr>
            <a:r>
              <a:rPr lang="en-US" kern="1200" dirty="0" err="1">
                <a:ea typeface="+mn-lt"/>
                <a:cs typeface="+mn-lt"/>
              </a:rPr>
              <a:t>میں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نے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اپنے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چہرے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کو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خاک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پر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رکھا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ہے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اور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میرے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لیے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ضروری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ہے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کہ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تیرے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آگے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سجدہ</a:t>
            </a:r>
            <a:r>
              <a:rPr lang="en-US" kern="1200" dirty="0">
                <a:ea typeface="+mn-lt"/>
                <a:cs typeface="+mn-lt"/>
              </a:rPr>
              <a:t> </a:t>
            </a:r>
            <a:r>
              <a:rPr lang="en-US" kern="1200" dirty="0" err="1">
                <a:ea typeface="+mn-lt"/>
                <a:cs typeface="+mn-lt"/>
              </a:rPr>
              <a:t>کروں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92868" name="Subtitle 4">
            <a:extLst>
              <a:ext uri="{FF2B5EF4-FFF2-40B4-BE49-F238E27FC236}">
                <a16:creationId xmlns:a16="http://schemas.microsoft.com/office/drawing/2014/main" id="{059DF44D-3EB1-44A8-B8EE-EB7AB0B16516}"/>
              </a:ext>
            </a:extLst>
          </p:cNvPr>
          <p:cNvSpPr txBox="1">
            <a:spLocks/>
          </p:cNvSpPr>
          <p:nvPr/>
        </p:nvSpPr>
        <p:spPr bwMode="auto">
          <a:xfrm>
            <a:off x="232913" y="543751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affartu  waj-hee fit-turaab  wa-huqqalee  an  as-juda lak </a:t>
            </a:r>
          </a:p>
        </p:txBody>
      </p:sp>
      <p:sp>
        <p:nvSpPr>
          <p:cNvPr id="292869" name="Text Box 13">
            <a:extLst>
              <a:ext uri="{FF2B5EF4-FFF2-40B4-BE49-F238E27FC236}">
                <a16:creationId xmlns:a16="http://schemas.microsoft.com/office/drawing/2014/main" id="{89292D51-AA51-4C6E-8DB2-1D1D135B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2870" name="Text Box 13">
            <a:extLst>
              <a:ext uri="{FF2B5EF4-FFF2-40B4-BE49-F238E27FC236}">
                <a16:creationId xmlns:a16="http://schemas.microsoft.com/office/drawing/2014/main" id="{EF3D54A2-FCD3-4D4F-9B60-1076B4E8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FD92A3C-B7E2-438A-B154-794DCD087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وَجَعَلْتَهُمْ خَالِصَتَكَ وَصِفْوَتَكَ.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01E31AB-049D-469C-8CEF-84E26FB4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whom You have made Your elite and select people.</a:t>
            </a:r>
          </a:p>
        </p:txBody>
      </p:sp>
      <p:sp>
        <p:nvSpPr>
          <p:cNvPr id="33796" name="Subtitle 4">
            <a:extLst>
              <a:ext uri="{FF2B5EF4-FFF2-40B4-BE49-F238E27FC236}">
                <a16:creationId xmlns:a16="http://schemas.microsoft.com/office/drawing/2014/main" id="{AE4F2843-6374-40C6-A0FD-40364E3FA56D}"/>
              </a:ext>
            </a:extLst>
          </p:cNvPr>
          <p:cNvSpPr txBox="1">
            <a:spLocks/>
          </p:cNvSpPr>
          <p:nvPr/>
        </p:nvSpPr>
        <p:spPr bwMode="auto">
          <a:xfrm>
            <a:off x="232913" y="3426125"/>
            <a:ext cx="8686800" cy="31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خاص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الخاص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برگزیدہ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بنایا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ja`altahum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khalisataka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sifwataka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33797" name="Text Box 13">
            <a:extLst>
              <a:ext uri="{FF2B5EF4-FFF2-40B4-BE49-F238E27FC236}">
                <a16:creationId xmlns:a16="http://schemas.microsoft.com/office/drawing/2014/main" id="{04558B91-8F4D-4913-8B3B-788F13EC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3798" name="Text Box 13">
            <a:extLst>
              <a:ext uri="{FF2B5EF4-FFF2-40B4-BE49-F238E27FC236}">
                <a16:creationId xmlns:a16="http://schemas.microsoft.com/office/drawing/2014/main" id="{6B0F722D-B6D9-49AD-BC7F-6C5FF533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13">
            <a:extLst>
              <a:ext uri="{FF2B5EF4-FFF2-40B4-BE49-F238E27FC236}">
                <a16:creationId xmlns:a16="http://schemas.microsoft.com/office/drawing/2014/main" id="{E3B9500E-3112-4B2F-A024-0033242A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3891" name="Text Box 13">
            <a:extLst>
              <a:ext uri="{FF2B5EF4-FFF2-40B4-BE49-F238E27FC236}">
                <a16:creationId xmlns:a16="http://schemas.microsoft.com/office/drawing/2014/main" id="{C0FA456F-8E22-4749-8C44-5701CEB1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93892" name="AutoShape 2">
            <a:extLst>
              <a:ext uri="{FF2B5EF4-FFF2-40B4-BE49-F238E27FC236}">
                <a16:creationId xmlns:a16="http://schemas.microsoft.com/office/drawing/2014/main" id="{56E42A49-F5FC-4F79-BE86-A921629F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93893" name="Text Box 6">
            <a:extLst>
              <a:ext uri="{FF2B5EF4-FFF2-40B4-BE49-F238E27FC236}">
                <a16:creationId xmlns:a16="http://schemas.microsoft.com/office/drawing/2014/main" id="{B7247CB3-9644-441A-814E-531543AE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163638"/>
            <a:ext cx="731678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FFFF00"/>
                </a:solidFill>
                <a:latin typeface="Trebuchet MS" panose="020B0603020202020204" pitchFamily="34" charset="0"/>
              </a:rPr>
              <a:t>Short Dua to be recited 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FFFF00"/>
                </a:solidFill>
                <a:latin typeface="Trebuchet MS" panose="020B0603020202020204" pitchFamily="34" charset="0"/>
              </a:rPr>
              <a:t>tonite until rest of the month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FFFF00"/>
                </a:solidFill>
                <a:latin typeface="Trebuchet MS" panose="020B0603020202020204" pitchFamily="34" charset="0"/>
              </a:rPr>
              <a:t>Mafateeh Al Jinaan (pg. 170)</a:t>
            </a:r>
          </a:p>
        </p:txBody>
      </p:sp>
    </p:spTree>
  </p:cSld>
  <p:clrMapOvr>
    <a:masterClrMapping/>
  </p:clrMapOvr>
  <p:transition>
    <p:fade/>
  </p:transition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18CDECC-0E50-46AE-878C-925F69AE0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اَللّـهُمَّ اِنْ لَمْ تَكُنْ غَفَرْتَ لَنا فيما مَضى مِنْ شَعْبانَ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DD5A4D-3A6B-4C3D-82CE-18ECE015A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if You have forgiven us during the previous days of </a:t>
            </a:r>
            <a:r>
              <a:rPr lang="en-US" sz="3600" b="1" kern="1200" dirty="0" err="1">
                <a:ea typeface="MS Mincho" pitchFamily="49" charset="-128"/>
              </a:rPr>
              <a:t>Shaaban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294916" name="Subtitle 4">
            <a:extLst>
              <a:ext uri="{FF2B5EF4-FFF2-40B4-BE49-F238E27FC236}">
                <a16:creationId xmlns:a16="http://schemas.microsoft.com/office/drawing/2014/main" id="{2E547315-8825-44C4-A35C-B7F9938CFCCA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allaahumma in lam takun ghafarta lanaa feema maz”aa min sha’—baana</a:t>
            </a:r>
          </a:p>
        </p:txBody>
      </p:sp>
      <p:sp>
        <p:nvSpPr>
          <p:cNvPr id="294917" name="Text Box 13">
            <a:extLst>
              <a:ext uri="{FF2B5EF4-FFF2-40B4-BE49-F238E27FC236}">
                <a16:creationId xmlns:a16="http://schemas.microsoft.com/office/drawing/2014/main" id="{CC12631B-0341-4444-9FC2-0F4F281A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4918" name="Text Box 13">
            <a:extLst>
              <a:ext uri="{FF2B5EF4-FFF2-40B4-BE49-F238E27FC236}">
                <a16:creationId xmlns:a16="http://schemas.microsoft.com/office/drawing/2014/main" id="{D3B706AE-5F2B-4E33-8220-6ADA4718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34BEBCF-47DE-489C-B960-C899FAEB9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فَاغْفِرْ لَنا فيما بَقِيَ مِنْهُ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E1F203-D696-4990-839D-276B2DA5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please be merciful to us in the days now follow.</a:t>
            </a:r>
          </a:p>
        </p:txBody>
      </p:sp>
      <p:sp>
        <p:nvSpPr>
          <p:cNvPr id="295940" name="Subtitle 4">
            <a:extLst>
              <a:ext uri="{FF2B5EF4-FFF2-40B4-BE49-F238E27FC236}">
                <a16:creationId xmlns:a16="http://schemas.microsoft.com/office/drawing/2014/main" id="{413DBCD6-2BFF-4889-87CD-A2898C18D4AA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faghfirlanaa feema baqiya minhu</a:t>
            </a:r>
          </a:p>
        </p:txBody>
      </p:sp>
      <p:sp>
        <p:nvSpPr>
          <p:cNvPr id="295941" name="Text Box 13">
            <a:extLst>
              <a:ext uri="{FF2B5EF4-FFF2-40B4-BE49-F238E27FC236}">
                <a16:creationId xmlns:a16="http://schemas.microsoft.com/office/drawing/2014/main" id="{FE58592E-4F4C-4597-8289-3B3C056B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5942" name="Text Box 13">
            <a:extLst>
              <a:ext uri="{FF2B5EF4-FFF2-40B4-BE49-F238E27FC236}">
                <a16:creationId xmlns:a16="http://schemas.microsoft.com/office/drawing/2014/main" id="{ECE07FC8-C8F9-4F67-AF8D-471198CD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>
            <a:extLst>
              <a:ext uri="{FF2B5EF4-FFF2-40B4-BE49-F238E27FC236}">
                <a16:creationId xmlns:a16="http://schemas.microsoft.com/office/drawing/2014/main" id="{00D2F9E3-51AB-4476-9826-0B452419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513"/>
            <a:ext cx="9144000" cy="7478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Recite 4 Rakaat Namaaz (2 Namaaz of 2 rakaats each) - In each rakaat after Surah Al-Hamd recite 100 times Surah Al-Ikhlaas (Qul huwAlláhu ahad).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On completion recite Du’a (Mafateeh Al Jinaan pg.170) “ALLAAHUMMA  INNEE  ILAYKA  - - - - -”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Recite 100 Rakaat Namaaz (50 Namaaz of 2 rakaats each) - In each rakaat after Surah Al-Hamd recite 10 times Surah Al-Ikhlaas (Qul huwAlláhu ahad)..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96963" name="Text Box 13">
            <a:extLst>
              <a:ext uri="{FF2B5EF4-FFF2-40B4-BE49-F238E27FC236}">
                <a16:creationId xmlns:a16="http://schemas.microsoft.com/office/drawing/2014/main" id="{BFC7C007-3E76-40D2-BA71-035807AF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6964" name="Text Box 13">
            <a:extLst>
              <a:ext uri="{FF2B5EF4-FFF2-40B4-BE49-F238E27FC236}">
                <a16:creationId xmlns:a16="http://schemas.microsoft.com/office/drawing/2014/main" id="{BEAB7035-91AC-4ED7-9553-2AAA5BD1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96965" name="Rectangle 1">
            <a:extLst>
              <a:ext uri="{FF2B5EF4-FFF2-40B4-BE49-F238E27FC236}">
                <a16:creationId xmlns:a16="http://schemas.microsoft.com/office/drawing/2014/main" id="{A07CFA97-D098-49F9-9CE2-BCB33EDD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Merits</a:t>
            </a:r>
          </a:p>
        </p:txBody>
      </p:sp>
      <p:sp>
        <p:nvSpPr>
          <p:cNvPr id="296966" name="Text Box 3">
            <a:extLst>
              <a:ext uri="{FF2B5EF4-FFF2-40B4-BE49-F238E27FC236}">
                <a16:creationId xmlns:a16="http://schemas.microsoft.com/office/drawing/2014/main" id="{C31EE574-E09E-4A42-9241-E452F1C7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36671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  <a:latin typeface="Trebuchet MS" panose="020B0603020202020204" pitchFamily="34" charset="0"/>
              </a:rPr>
              <a:t>ADDITIONAL  A’AMAAL - (These can be performed individually)</a:t>
            </a:r>
          </a:p>
        </p:txBody>
      </p:sp>
    </p:spTree>
  </p:cSld>
  <p:clrMapOvr>
    <a:masterClrMapping/>
  </p:clrMapOvr>
  <p:transition>
    <p:fade/>
  </p:transition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>
            <a:extLst>
              <a:ext uri="{FF2B5EF4-FFF2-40B4-BE49-F238E27FC236}">
                <a16:creationId xmlns:a16="http://schemas.microsoft.com/office/drawing/2014/main" id="{E33F6842-04E7-43DC-93E5-11AF86D6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74625"/>
            <a:ext cx="9144000" cy="77565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Recite 6 Rakaat Namaaz (3 Namaaz of 2 rakaats each) - In each rakaat after Surah Al-Hamd recite following 3 Surah : Surah Al-Yaaseen x1,  Surah Al-Mulk x1,  and  Surah Al-Ikhlaas x1.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Recite Namaaze Shab.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Keep awake the whole night with prayers and repentance to Allaah.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Keep Fast on 15th Shabaan day.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97987" name="Text Box 13">
            <a:extLst>
              <a:ext uri="{FF2B5EF4-FFF2-40B4-BE49-F238E27FC236}">
                <a16:creationId xmlns:a16="http://schemas.microsoft.com/office/drawing/2014/main" id="{A0D5B9AB-8592-4C8A-AF21-BDAD4862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297988" name="Text Box 13">
            <a:extLst>
              <a:ext uri="{FF2B5EF4-FFF2-40B4-BE49-F238E27FC236}">
                <a16:creationId xmlns:a16="http://schemas.microsoft.com/office/drawing/2014/main" id="{610E4657-C888-48DA-9C88-67D08235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297989" name="Rectangle 1">
            <a:extLst>
              <a:ext uri="{FF2B5EF4-FFF2-40B4-BE49-F238E27FC236}">
                <a16:creationId xmlns:a16="http://schemas.microsoft.com/office/drawing/2014/main" id="{C78A1E63-442A-40A0-9050-3AA219FB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Merits</a:t>
            </a:r>
          </a:p>
        </p:txBody>
      </p:sp>
      <p:sp>
        <p:nvSpPr>
          <p:cNvPr id="297990" name="Text Box 3">
            <a:extLst>
              <a:ext uri="{FF2B5EF4-FFF2-40B4-BE49-F238E27FC236}">
                <a16:creationId xmlns:a16="http://schemas.microsoft.com/office/drawing/2014/main" id="{8704DFA4-0AB0-4DF2-88E1-DA6586AB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36671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  <a:latin typeface="Trebuchet MS" panose="020B0603020202020204" pitchFamily="34" charset="0"/>
              </a:rPr>
              <a:t>ADDITIONAL  A’AMAAL - (These can be performed individually)</a:t>
            </a:r>
          </a:p>
        </p:txBody>
      </p:sp>
    </p:spTree>
  </p:cSld>
  <p:clrMapOvr>
    <a:masterClrMapping/>
  </p:clrMapOvr>
  <p:transition>
    <p:fade/>
  </p:transition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C8E4937F-5915-4697-BBCB-E8221396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2435"/>
            <a:ext cx="9144000" cy="683264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2900" b="1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آنحضرت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صلی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اللہ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علیہ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والہ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وسلم 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نے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فرمایا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تھا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15 شعبان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رات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اللہ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تعالیٰ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لوگوں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ک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رزق ،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زندگی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اور موت اور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لوگوں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فلاح و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بہبود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معاملات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میں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فیصلے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کرتا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ہے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۔ "شب قدر"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بعد 15 شعبان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رات سب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سے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زیادہ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 با برکت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ہے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جسے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"شب برات"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بھی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کہا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جاتا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ہے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)۔ ا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مام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محمد بن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علی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الب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قر (ع) اور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 امام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ج</a:t>
            </a:r>
            <a:r>
              <a:rPr lang="ur-PK" sz="3800" b="1" dirty="0" err="1">
                <a:solidFill>
                  <a:srgbClr val="FFFF00"/>
                </a:solidFill>
                <a:latin typeface="Arial"/>
                <a:cs typeface="Arial"/>
              </a:rPr>
              <a:t>عفر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بن محمد ا</a:t>
            </a:r>
            <a:r>
              <a:rPr lang="ur-PK" sz="3800" b="1" dirty="0">
                <a:solidFill>
                  <a:srgbClr val="FFFF00"/>
                </a:solidFill>
                <a:latin typeface="Arial"/>
                <a:cs typeface="Arial"/>
              </a:rPr>
              <a:t>ل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صادق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علیہ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السلام 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مطابق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اللہ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سبحانہ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وتعالی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نے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آج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رات اس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سامنے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پیش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جانے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والی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ہر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جائز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خواہش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کو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پورا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کرنے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وعدہ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کیا</a:t>
            </a:r>
            <a:r>
              <a:rPr lang="ar-SA" sz="3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ar-SA" sz="3800" b="1" dirty="0" err="1">
                <a:solidFill>
                  <a:srgbClr val="FFFF00"/>
                </a:solidFill>
                <a:latin typeface="Arial"/>
                <a:cs typeface="Arial"/>
              </a:rPr>
              <a:t>ہے</a:t>
            </a:r>
            <a:endParaRPr lang="en-US" sz="3800" dirty="0">
              <a:solidFill>
                <a:srgbClr val="FFFF00"/>
              </a:solidFill>
              <a:latin typeface="Arial"/>
              <a:cs typeface="Arial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2900" b="1">
              <a:solidFill>
                <a:srgbClr val="FFFF00"/>
              </a:solidFill>
            </a:endParaRPr>
          </a:p>
        </p:txBody>
      </p:sp>
      <p:sp>
        <p:nvSpPr>
          <p:cNvPr id="3075" name="Text Box 13">
            <a:extLst>
              <a:ext uri="{FF2B5EF4-FFF2-40B4-BE49-F238E27FC236}">
                <a16:creationId xmlns:a16="http://schemas.microsoft.com/office/drawing/2014/main" id="{9293F52B-49AA-4E66-B40F-A9BD6D05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076" name="Text Box 13">
            <a:extLst>
              <a:ext uri="{FF2B5EF4-FFF2-40B4-BE49-F238E27FC236}">
                <a16:creationId xmlns:a16="http://schemas.microsoft.com/office/drawing/2014/main" id="{19109400-75D1-4D05-8FD8-8C0A7332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AFF6F4D9-A17D-4E18-9D66-F41C16BA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Merits</a:t>
            </a:r>
          </a:p>
        </p:txBody>
      </p:sp>
    </p:spTree>
    <p:extLst>
      <p:ext uri="{BB962C8B-B14F-4D97-AF65-F5344CB8AC3E}">
        <p14:creationId xmlns:p14="http://schemas.microsoft.com/office/powerpoint/2010/main" val="597761308"/>
      </p:ext>
    </p:extLst>
  </p:cSld>
  <p:clrMapOvr>
    <a:masterClrMapping/>
  </p:clrMapOvr>
  <p:transition>
    <p:fade/>
  </p:transition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7877167-E599-468F-81FB-9EE773EB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772"/>
            <a:ext cx="9144000" cy="67469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None/>
            </a:pPr>
            <a:endParaRPr lang="en-US" altLang="en-US" sz="2900" b="1">
              <a:solidFill>
                <a:srgbClr val="FFFF00"/>
              </a:solidFill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900" b="1" dirty="0">
                <a:solidFill>
                  <a:srgbClr val="FFFF00"/>
                </a:solidFill>
                <a:latin typeface="Arial"/>
                <a:cs typeface="Arial"/>
              </a:rPr>
              <a:t>غسل </a:t>
            </a:r>
            <a:r>
              <a:rPr lang="ar-SA" sz="2900" b="1" dirty="0" err="1">
                <a:solidFill>
                  <a:srgbClr val="FFFF00"/>
                </a:solidFill>
                <a:latin typeface="Arial"/>
                <a:cs typeface="Arial"/>
              </a:rPr>
              <a:t>کریں</a:t>
            </a:r>
            <a:endParaRPr lang="ar-SA" dirty="0" err="1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ar-SA" sz="2900" b="1" dirty="0">
              <a:solidFill>
                <a:srgbClr val="FFFF00"/>
              </a:solidFill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عشاء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کی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نماز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کے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بعد ۲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رکعت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نماز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پڑھیں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جس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میں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پہلی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رکعت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میں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سورۃ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حمد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کے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بعد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سورۃ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کافرون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اور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دوسری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رکعت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میں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سورۃ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اخلاص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پڑھیں۔پھر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اس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شکل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میں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تسبیح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کریں:سبحان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اللہ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(۳۳مرتبہ)،الحمدُ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لاللہ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(۳۳مرتبہ)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اوراللہ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اکبر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(۳۴مرتبہ)</a:t>
            </a:r>
            <a:endParaRPr lang="ar-SA" dirty="0">
              <a:solidFill>
                <a:srgbClr val="FFFF00"/>
              </a:solidFill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ar-SA" sz="2900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زیارتِ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امام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حسین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(ع) (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مفاتیح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الجنان صفحہ۴۳۸)۔”السلامُ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عَلَیْکَ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یَبْنَ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۔۔۔“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پڑہیں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اور اس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کے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بعد ۲رکعت نمازِ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زیارت</a:t>
            </a:r>
            <a:r>
              <a:rPr lang="ar-SA" sz="2900" b="1" dirty="0">
                <a:solidFill>
                  <a:srgbClr val="FFFF00"/>
                </a:solidFill>
                <a:latin typeface="Calibri"/>
                <a:cs typeface="Calibri"/>
              </a:rPr>
              <a:t> ادا </a:t>
            </a:r>
            <a:r>
              <a:rPr lang="ar-SA" sz="2900" b="1" dirty="0" err="1">
                <a:solidFill>
                  <a:srgbClr val="FFFF00"/>
                </a:solidFill>
                <a:latin typeface="Calibri"/>
                <a:cs typeface="Calibri"/>
              </a:rPr>
              <a:t>کری</a:t>
            </a:r>
            <a:endParaRPr lang="ar-SA" sz="2900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ar-SA" sz="2900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900" b="1" dirty="0">
                <a:solidFill>
                  <a:srgbClr val="FFFF00"/>
                </a:solidFill>
                <a:latin typeface="Arial"/>
                <a:cs typeface="Arial"/>
              </a:rPr>
              <a:t>نمازِ </a:t>
            </a:r>
            <a:r>
              <a:rPr lang="ar-SA" sz="2900" b="1" dirty="0" err="1">
                <a:solidFill>
                  <a:srgbClr val="FFFF00"/>
                </a:solidFill>
                <a:latin typeface="Arial"/>
                <a:cs typeface="Arial"/>
              </a:rPr>
              <a:t>جعفرِطیّار</a:t>
            </a:r>
            <a:r>
              <a:rPr lang="ar-SA" sz="2900" b="1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ar-SA" sz="2900" b="1" dirty="0" err="1">
                <a:solidFill>
                  <a:srgbClr val="FFFF00"/>
                </a:solidFill>
                <a:latin typeface="Arial"/>
                <a:cs typeface="Arial"/>
              </a:rPr>
              <a:t>پڑھیں</a:t>
            </a:r>
            <a:r>
              <a:rPr lang="ar-SA" sz="29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ar-SA" sz="2900" b="1" dirty="0" err="1">
                <a:solidFill>
                  <a:srgbClr val="FFFF00"/>
                </a:solidFill>
                <a:latin typeface="Arial"/>
                <a:cs typeface="Arial"/>
              </a:rPr>
              <a:t>مفاتیح</a:t>
            </a:r>
            <a:r>
              <a:rPr lang="ar-SA" sz="2900" b="1" dirty="0">
                <a:solidFill>
                  <a:srgbClr val="FFFF00"/>
                </a:solidFill>
                <a:latin typeface="Arial"/>
                <a:cs typeface="Arial"/>
              </a:rPr>
              <a:t> الجنان )</a:t>
            </a:r>
            <a:r>
              <a:rPr lang="ar-SA" sz="2900" b="1" dirty="0">
                <a:latin typeface="Calibri"/>
                <a:cs typeface="Calibri"/>
              </a:rPr>
              <a:t>۴۶</a:t>
            </a:r>
            <a:endParaRPr lang="ar-SA" dirty="0"/>
          </a:p>
          <a:p>
            <a:pPr lvl="1" algn="ctr" eaLnBrk="1" hangingPunct="1">
              <a:spcBef>
                <a:spcPct val="0"/>
              </a:spcBef>
              <a:buNone/>
            </a:pPr>
            <a:endParaRPr lang="en-US" altLang="en-US" sz="2900" b="1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buNone/>
            </a:pPr>
            <a:endParaRPr lang="en-US" altLang="en-US" sz="2900" b="1">
              <a:solidFill>
                <a:srgbClr val="FFFF00"/>
              </a:solidFill>
            </a:endParaRPr>
          </a:p>
        </p:txBody>
      </p:sp>
      <p:sp>
        <p:nvSpPr>
          <p:cNvPr id="4099" name="Text Box 13">
            <a:extLst>
              <a:ext uri="{FF2B5EF4-FFF2-40B4-BE49-F238E27FC236}">
                <a16:creationId xmlns:a16="http://schemas.microsoft.com/office/drawing/2014/main" id="{67FE2BC0-1D74-483A-9894-C63E497B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100" name="Text Box 13">
            <a:extLst>
              <a:ext uri="{FF2B5EF4-FFF2-40B4-BE49-F238E27FC236}">
                <a16:creationId xmlns:a16="http://schemas.microsoft.com/office/drawing/2014/main" id="{6FD482E1-B688-4A54-8CFE-F6FC83B2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2B36087C-E72F-4D17-9998-B10861FA2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061284128"/>
      </p:ext>
    </p:extLst>
  </p:cSld>
  <p:clrMapOvr>
    <a:masterClrMapping/>
  </p:clrMapOvr>
  <p:transition>
    <p:fade/>
  </p:transition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5" descr="hajaatnew.jpg">
            <a:extLst>
              <a:ext uri="{FF2B5EF4-FFF2-40B4-BE49-F238E27FC236}">
                <a16:creationId xmlns:a16="http://schemas.microsoft.com/office/drawing/2014/main" id="{27518A30-1CFF-4670-B53B-C2DF8036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75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>
            <a:extLst>
              <a:ext uri="{FF2B5EF4-FFF2-40B4-BE49-F238E27FC236}">
                <a16:creationId xmlns:a16="http://schemas.microsoft.com/office/drawing/2014/main" id="{5300F0C5-BD45-4F8A-BB59-0D0FA02C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4088"/>
            <a:ext cx="7993062" cy="460851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00035" name="Rectangle 13">
            <a:extLst>
              <a:ext uri="{FF2B5EF4-FFF2-40B4-BE49-F238E27FC236}">
                <a16:creationId xmlns:a16="http://schemas.microsoft.com/office/drawing/2014/main" id="{42D1012C-0E4E-42CC-B2DE-37F0D619C4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9067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FF00"/>
                </a:solidFill>
              </a:rPr>
              <a:t>Please recite  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Sūrat al-Fātiḥah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for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ALL MARHUMEEN</a:t>
            </a:r>
            <a:br>
              <a:rPr lang="en-US" altLang="en-US" sz="6000" b="1">
                <a:solidFill>
                  <a:srgbClr val="FFFF00"/>
                </a:solidFill>
              </a:rPr>
            </a:br>
            <a:endParaRPr lang="en-GB" altLang="en-US" sz="6000" b="1">
              <a:solidFill>
                <a:srgbClr val="FFFF00"/>
              </a:solidFill>
            </a:endParaRPr>
          </a:p>
        </p:txBody>
      </p:sp>
      <p:pic>
        <p:nvPicPr>
          <p:cNvPr id="300036" name="Picture 1">
            <a:extLst>
              <a:ext uri="{FF2B5EF4-FFF2-40B4-BE49-F238E27FC236}">
                <a16:creationId xmlns:a16="http://schemas.microsoft.com/office/drawing/2014/main" id="{F99278B4-4E95-4BD3-9F14-59F14F23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68913"/>
            <a:ext cx="1174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7" name="Text Box 13">
            <a:extLst>
              <a:ext uri="{FF2B5EF4-FFF2-40B4-BE49-F238E27FC236}">
                <a16:creationId xmlns:a16="http://schemas.microsoft.com/office/drawing/2014/main" id="{390443B9-5C40-4336-B315-5272B1DE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00038" name="Text Box 13">
            <a:extLst>
              <a:ext uri="{FF2B5EF4-FFF2-40B4-BE49-F238E27FC236}">
                <a16:creationId xmlns:a16="http://schemas.microsoft.com/office/drawing/2014/main" id="{06215D68-9941-4D3E-9FED-70F4615E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300039" name="Rectangle 5">
            <a:extLst>
              <a:ext uri="{FF2B5EF4-FFF2-40B4-BE49-F238E27FC236}">
                <a16:creationId xmlns:a16="http://schemas.microsoft.com/office/drawing/2014/main" id="{1FAE32EF-41E9-400F-B38E-78E0B48A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715000"/>
            <a:ext cx="88884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For any errors / comments please write to: duas.org@gmail.com</a:t>
            </a: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Kindly recite Sura E Fatiha for Marhumeen of all those who have worked towards making this small work possible.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To display the font correctly, please use the Arabic font “</a:t>
            </a:r>
            <a:r>
              <a:rPr lang="en-US" altLang="en-US" sz="1200" b="1">
                <a:latin typeface="Trebuchet MS" panose="020B0603020202020204" pitchFamily="34" charset="0"/>
                <a:hlinkClick r:id="rId3"/>
              </a:rPr>
              <a:t>Attari_Quran_Shipped</a:t>
            </a:r>
            <a:r>
              <a:rPr lang="en-US" altLang="en-US" sz="1200" b="1">
                <a:latin typeface="Trebuchet MS" panose="020B0603020202020204" pitchFamily="34" charset="0"/>
              </a:rPr>
              <a:t>” , Urdu font “</a:t>
            </a:r>
            <a:r>
              <a:rPr lang="en-US" altLang="en-US" sz="1200" b="1">
                <a:latin typeface="Trebuchet MS" panose="020B0603020202020204" pitchFamily="34" charset="0"/>
                <a:hlinkClick r:id="rId4"/>
              </a:rPr>
              <a:t>Alvi Nastaleeq</a:t>
            </a:r>
            <a:r>
              <a:rPr lang="en-US" altLang="en-US" sz="1200" b="1">
                <a:latin typeface="Trebuchet MS" panose="020B0603020202020204" pitchFamily="34" charset="0"/>
              </a:rPr>
              <a:t>” &amp; Hindi font “Mangal”. Download font here : </a:t>
            </a:r>
            <a:r>
              <a:rPr lang="en-US" altLang="en-US" sz="1200" b="1">
                <a:latin typeface="Trebuchet MS" panose="020B0603020202020204" pitchFamily="34" charset="0"/>
                <a:hlinkClick r:id="rId5"/>
              </a:rPr>
              <a:t>http://www.duas.org/fonts/</a:t>
            </a:r>
            <a:r>
              <a:rPr lang="en-US" altLang="en-US" sz="1200" b="1">
                <a:latin typeface="Trebuchet MS" panose="020B0603020202020204" pitchFamily="34" charset="0"/>
              </a:rPr>
              <a:t>   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33BFF28-A103-4E4E-B8DC-6A15E255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اجْعَلْنِي مِمَّنْ سَعَدَ جَدُّهُ،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9776859-380B-4170-9953-FEC551F08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(please) make me of those whose efforts are of a happy end,</a:t>
            </a:r>
          </a:p>
        </p:txBody>
      </p:sp>
      <p:sp>
        <p:nvSpPr>
          <p:cNvPr id="34820" name="Subtitle 4">
            <a:extLst>
              <a:ext uri="{FF2B5EF4-FFF2-40B4-BE49-F238E27FC236}">
                <a16:creationId xmlns:a16="http://schemas.microsoft.com/office/drawing/2014/main" id="{B309ADDA-E01A-43BA-AE39-54D223224E04}"/>
              </a:ext>
            </a:extLst>
          </p:cNvPr>
          <p:cNvSpPr txBox="1">
            <a:spLocks/>
          </p:cNvSpPr>
          <p:nvPr/>
        </p:nvSpPr>
        <p:spPr bwMode="auto">
          <a:xfrm>
            <a:off x="304800" y="4188125"/>
            <a:ext cx="8686800" cy="21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معبود</a:t>
            </a:r>
            <a:r>
              <a:rPr lang="it-IT" dirty="0">
                <a:latin typeface="Arial"/>
                <a:ea typeface="MS Mincho"/>
                <a:cs typeface="Arial"/>
              </a:rPr>
              <a:t>! </a:t>
            </a: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لوگوں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قرار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جنکا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نصیب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اچھا</a:t>
            </a:r>
            <a:endParaRPr lang="en-US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allahumma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aj`alny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mimmn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sa`ada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jadduhu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34821" name="Text Box 13">
            <a:extLst>
              <a:ext uri="{FF2B5EF4-FFF2-40B4-BE49-F238E27FC236}">
                <a16:creationId xmlns:a16="http://schemas.microsoft.com/office/drawing/2014/main" id="{8B2C7608-558B-4B2F-9AF3-98F273A6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4822" name="Text Box 13">
            <a:extLst>
              <a:ext uri="{FF2B5EF4-FFF2-40B4-BE49-F238E27FC236}">
                <a16:creationId xmlns:a16="http://schemas.microsoft.com/office/drawing/2014/main" id="{B6588C8A-F8C4-4489-BC60-D36CA7E1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A9B87F2-BF3F-496A-96B1-1053A102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78656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6.Recite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pg.169) - “ILAAHI  TA-ARRADHA  LAKA  FI  HAAZAL-LAYLI  - - - - -”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Go in Sajdah and 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</a:t>
            </a:r>
            <a:r>
              <a:rPr lang="en-US" altLang="en-US" sz="2900" b="1" dirty="0" err="1">
                <a:solidFill>
                  <a:srgbClr val="FFFF00"/>
                </a:solidFill>
              </a:rPr>
              <a:t>Jinaan</a:t>
            </a:r>
            <a:r>
              <a:rPr lang="en-US" altLang="en-US" sz="2900" b="1" dirty="0">
                <a:solidFill>
                  <a:srgbClr val="FFFF00"/>
                </a:solidFill>
              </a:rPr>
              <a:t> pg.169) - “SAJADA-LAKA  SAWAADI  - - - - -”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Sit and then go in another Sajdah and recite </a:t>
            </a:r>
            <a:r>
              <a:rPr lang="en-US" altLang="en-US" sz="2900" b="1" dirty="0" err="1">
                <a:solidFill>
                  <a:srgbClr val="FFFF00"/>
                </a:solidFill>
              </a:rPr>
              <a:t>Du'a</a:t>
            </a:r>
            <a:r>
              <a:rPr lang="en-US" altLang="en-US" sz="2900" b="1" dirty="0">
                <a:solidFill>
                  <a:srgbClr val="FFFF00"/>
                </a:solidFill>
              </a:rPr>
              <a:t> (</a:t>
            </a:r>
            <a:r>
              <a:rPr lang="en-US" altLang="en-US" sz="2900" b="1" dirty="0" err="1">
                <a:solidFill>
                  <a:srgbClr val="FFFF00"/>
                </a:solidFill>
              </a:rPr>
              <a:t>Mafateeh</a:t>
            </a:r>
            <a:r>
              <a:rPr lang="en-US" altLang="en-US" sz="2900" b="1" dirty="0">
                <a:solidFill>
                  <a:srgbClr val="FFFF00"/>
                </a:solidFill>
              </a:rPr>
              <a:t> Al Jinaanpg.170) - “A-OODHU  BINOORI WAJ-HIKAL-LADHI  - - - - -”.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Then keep your RIGHT  CHEEK on the </a:t>
            </a:r>
            <a:r>
              <a:rPr lang="en-US" altLang="en-US" sz="2900" b="1" dirty="0" err="1">
                <a:solidFill>
                  <a:srgbClr val="FFFF00"/>
                </a:solidFill>
              </a:rPr>
              <a:t>Sajdagah</a:t>
            </a:r>
            <a:r>
              <a:rPr lang="en-US" altLang="en-US" sz="2900" b="1" dirty="0">
                <a:solidFill>
                  <a:srgbClr val="FFFF00"/>
                </a:solidFill>
              </a:rPr>
              <a:t> (Mohr) and say :“AFFARTU  WAJ-HEE FIT-TURAAB  WA-HUQQALEE  AN  AS-JUDA LAK” 	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</a:rPr>
              <a:t>Then keep your LEFT  CHEEK on the </a:t>
            </a:r>
            <a:r>
              <a:rPr lang="en-US" altLang="en-US" sz="2900" b="1" dirty="0" err="1">
                <a:solidFill>
                  <a:srgbClr val="FFFF00"/>
                </a:solidFill>
              </a:rPr>
              <a:t>Sajdagah</a:t>
            </a:r>
            <a:r>
              <a:rPr lang="en-US" altLang="en-US" sz="2900" b="1" dirty="0">
                <a:solidFill>
                  <a:srgbClr val="FFFF00"/>
                </a:solidFill>
              </a:rPr>
              <a:t> (Mohr) and repeat as above.</a:t>
            </a:r>
          </a:p>
        </p:txBody>
      </p:sp>
      <p:sp>
        <p:nvSpPr>
          <p:cNvPr id="8195" name="Text Box 13">
            <a:extLst>
              <a:ext uri="{FF2B5EF4-FFF2-40B4-BE49-F238E27FC236}">
                <a16:creationId xmlns:a16="http://schemas.microsoft.com/office/drawing/2014/main" id="{3E985A92-F5C7-4EDF-BB58-90AC8C566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196" name="Text Box 13">
            <a:extLst>
              <a:ext uri="{FF2B5EF4-FFF2-40B4-BE49-F238E27FC236}">
                <a16:creationId xmlns:a16="http://schemas.microsoft.com/office/drawing/2014/main" id="{D79C0571-9BA3-4A80-BF60-201742D9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B28CA9C7-DC4F-47D7-8427-7805E2A6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Method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DA6BCC-170D-4F03-A75F-0469BF5C9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وَتَوَفَّرَ مِنَ الْخَيْرَاتِ حَظُّهُ،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955348-7142-40EA-9E14-8309B171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whose shares of good things are big,</a:t>
            </a:r>
          </a:p>
        </p:txBody>
      </p:sp>
      <p:sp>
        <p:nvSpPr>
          <p:cNvPr id="35844" name="Subtitle 4">
            <a:extLst>
              <a:ext uri="{FF2B5EF4-FFF2-40B4-BE49-F238E27FC236}">
                <a16:creationId xmlns:a16="http://schemas.microsoft.com/office/drawing/2014/main" id="{874FE8B7-2254-4DB5-B265-700E88D58DA1}"/>
              </a:ext>
            </a:extLst>
          </p:cNvPr>
          <p:cNvSpPr txBox="1">
            <a:spLocks/>
          </p:cNvSpPr>
          <p:nvPr/>
        </p:nvSpPr>
        <p:spPr bwMode="auto">
          <a:xfrm>
            <a:off x="304800" y="3037936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نیک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کاموں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حصہ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زیادہ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tawaffra</a:t>
            </a:r>
            <a:r>
              <a:rPr lang="it-IT" b="1" i="1" dirty="0">
                <a:latin typeface="Arial"/>
                <a:ea typeface="MS Mincho"/>
                <a:cs typeface="Arial"/>
              </a:rPr>
              <a:t> mina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alkhayrati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hazzuhu</a:t>
            </a:r>
            <a:endParaRPr lang="it-IT" dirty="0" err="1"/>
          </a:p>
        </p:txBody>
      </p:sp>
      <p:sp>
        <p:nvSpPr>
          <p:cNvPr id="35845" name="Text Box 13">
            <a:extLst>
              <a:ext uri="{FF2B5EF4-FFF2-40B4-BE49-F238E27FC236}">
                <a16:creationId xmlns:a16="http://schemas.microsoft.com/office/drawing/2014/main" id="{9E55A6C9-2E95-49B6-ACA6-92D056A1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5846" name="Text Box 13">
            <a:extLst>
              <a:ext uri="{FF2B5EF4-FFF2-40B4-BE49-F238E27FC236}">
                <a16:creationId xmlns:a16="http://schemas.microsoft.com/office/drawing/2014/main" id="{DCA2B6F2-0B3F-41AF-9F73-5524B8B0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5362706-5791-4F03-95B5-F5C15837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/>
                <a:ea typeface="+mn-ea"/>
                <a:cs typeface="Simplified Arabic"/>
              </a:rPr>
              <a:t>وَاجْعَلْنِي مِمَّنْ سَلِمَ </a:t>
            </a:r>
            <a:r>
              <a:rPr lang="ar-SA" sz="8000" kern="1200" dirty="0" err="1">
                <a:latin typeface="Simplified Arabic"/>
                <a:ea typeface="+mn-ea"/>
                <a:cs typeface="Simplified Arabic"/>
              </a:rPr>
              <a:t>فَنَعِمَ،و</a:t>
            </a:r>
            <a:r>
              <a:rPr lang="ar-SA" sz="8000" kern="1200" dirty="0">
                <a:latin typeface="Simplified Arabic"/>
                <a:ea typeface="+mn-ea"/>
                <a:cs typeface="Simplified Arabic"/>
              </a:rPr>
              <a:t> َفَازَ فَغَنِمَ،</a:t>
            </a:r>
            <a:endParaRPr lang="ar-SA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43B13CB-4FC1-4465-97FF-4D817733B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900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/>
              </a:rPr>
              <a:t>and make me of those who enjoy blissful life as they have been safe (from sins) and those who have been awarded excellently as they have won,</a:t>
            </a:r>
            <a:endParaRPr lang="en-US" kern="1200" dirty="0">
              <a:ea typeface="+mn-lt"/>
              <a:cs typeface="+mn-lt"/>
            </a:endParaRPr>
          </a:p>
          <a:p>
            <a:pPr marL="342900" indent="-342900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36868" name="Subtitle 4">
            <a:extLst>
              <a:ext uri="{FF2B5EF4-FFF2-40B4-BE49-F238E27FC236}">
                <a16:creationId xmlns:a16="http://schemas.microsoft.com/office/drawing/2014/main" id="{E996E17C-544D-4DE3-88E1-6B80F6B17DA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6313"/>
            <a:ext cx="8686800" cy="187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لوگوں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رکھ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تندرست</a:t>
            </a:r>
            <a:r>
              <a:rPr lang="it-IT" dirty="0">
                <a:latin typeface="Arial"/>
                <a:ea typeface="MS Mincho"/>
                <a:cs typeface="Arial"/>
              </a:rPr>
              <a:t>، </a:t>
            </a:r>
            <a:r>
              <a:rPr lang="it-IT" dirty="0" err="1">
                <a:latin typeface="Arial"/>
                <a:ea typeface="MS Mincho"/>
                <a:cs typeface="Arial"/>
              </a:rPr>
              <a:t>نعمت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یافتہ</a:t>
            </a:r>
            <a:r>
              <a:rPr lang="it-IT" dirty="0">
                <a:latin typeface="Arial"/>
                <a:ea typeface="MS Mincho"/>
                <a:cs typeface="Arial"/>
              </a:rPr>
              <a:t>، </a:t>
            </a:r>
            <a:r>
              <a:rPr lang="it-IT" dirty="0" err="1">
                <a:latin typeface="Arial"/>
                <a:ea typeface="MS Mincho"/>
                <a:cs typeface="Arial"/>
              </a:rPr>
              <a:t>کامران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فائدہ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پانے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ہیں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waj`alny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mimmn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salima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fana`ima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faza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faghanima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36869" name="Text Box 13">
            <a:extLst>
              <a:ext uri="{FF2B5EF4-FFF2-40B4-BE49-F238E27FC236}">
                <a16:creationId xmlns:a16="http://schemas.microsoft.com/office/drawing/2014/main" id="{E7C29FC4-3D13-4C10-8329-17872B92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6870" name="Text Box 13">
            <a:extLst>
              <a:ext uri="{FF2B5EF4-FFF2-40B4-BE49-F238E27FC236}">
                <a16:creationId xmlns:a16="http://schemas.microsoft.com/office/drawing/2014/main" id="{C8F02F2C-021C-4BF9-BB1B-AC38AA3D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22CA6F5-E69C-4DC0-86C3-C50F09347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وَاكْفِنِي شَرَّ مَا أَسْلَفْتُ،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4ECDEA5-C8CA-4268-94BD-855BAE407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rescue me from the evil consequences of what I have committed,</a:t>
            </a:r>
          </a:p>
        </p:txBody>
      </p:sp>
      <p:sp>
        <p:nvSpPr>
          <p:cNvPr id="38916" name="Subtitle 4">
            <a:extLst>
              <a:ext uri="{FF2B5EF4-FFF2-40B4-BE49-F238E27FC236}">
                <a16:creationId xmlns:a16="http://schemas.microsoft.com/office/drawing/2014/main" id="{5F4AF02F-BC2B-4B8C-A7BF-9CA84FF75273}"/>
              </a:ext>
            </a:extLst>
          </p:cNvPr>
          <p:cNvSpPr txBox="1">
            <a:spLocks/>
          </p:cNvSpPr>
          <p:nvPr/>
        </p:nvSpPr>
        <p:spPr bwMode="auto">
          <a:xfrm>
            <a:off x="232913" y="3814313"/>
            <a:ext cx="8686800" cy="28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اور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جو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کچھ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میں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نے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کیا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اس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کے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شر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سے</a:t>
            </a:r>
            <a:r>
              <a:rPr lang="it-IT" dirty="0">
                <a:latin typeface="Arial"/>
                <a:ea typeface="MS Mincho" panose="02020609040205080304" pitchFamily="49" charset="-128"/>
                <a:cs typeface="Arial"/>
              </a:rPr>
              <a:t> </a:t>
            </a:r>
            <a:r>
              <a:rPr lang="it-IT" dirty="0" err="1">
                <a:latin typeface="Arial"/>
                <a:ea typeface="MS Mincho" panose="02020609040205080304" pitchFamily="49" charset="-128"/>
                <a:cs typeface="Arial"/>
              </a:rPr>
              <a:t>بچا</a:t>
            </a:r>
            <a:endParaRPr lang="it-IT" dirty="0" err="1">
              <a:latin typeface="Arial"/>
              <a:cs typeface="Arial"/>
            </a:endParaRPr>
          </a:p>
          <a:p>
            <a:pPr algn="ctr">
              <a:buNone/>
            </a:pPr>
            <a:endParaRPr lang="it-IT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wakfiny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sharr</a:t>
            </a:r>
            <a:r>
              <a:rPr lang="it-IT" b="1" i="1" dirty="0">
                <a:latin typeface="Arial"/>
                <a:ea typeface="MS Mincho"/>
                <a:cs typeface="Arial"/>
              </a:rPr>
              <a:t> ma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aslaftu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 panose="02020609040205080304" pitchFamily="49" charset="-128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</p:txBody>
      </p:sp>
      <p:sp>
        <p:nvSpPr>
          <p:cNvPr id="38917" name="Text Box 13">
            <a:extLst>
              <a:ext uri="{FF2B5EF4-FFF2-40B4-BE49-F238E27FC236}">
                <a16:creationId xmlns:a16="http://schemas.microsoft.com/office/drawing/2014/main" id="{7DFC3844-84E9-45CB-A6AD-69E926AD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8918" name="Text Box 13">
            <a:extLst>
              <a:ext uri="{FF2B5EF4-FFF2-40B4-BE49-F238E27FC236}">
                <a16:creationId xmlns:a16="http://schemas.microsoft.com/office/drawing/2014/main" id="{7BD7B489-ABE4-4396-98E4-849E94F9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24A225C-CA6A-4C56-9A3E-1C056EF30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وَاعْصِمْنِي مِنَ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الإزْدِيَادِ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فِي مَعْصِيَتِكَ،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4DFF144-F9FD-4858-91F6-98341CA55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save me from doing more acts of disobedience to You,</a:t>
            </a:r>
          </a:p>
        </p:txBody>
      </p:sp>
      <p:sp>
        <p:nvSpPr>
          <p:cNvPr id="39940" name="Subtitle 4">
            <a:extLst>
              <a:ext uri="{FF2B5EF4-FFF2-40B4-BE49-F238E27FC236}">
                <a16:creationId xmlns:a16="http://schemas.microsoft.com/office/drawing/2014/main" id="{8EBC292B-02F0-4A28-BE5E-84E376A414ED}"/>
              </a:ext>
            </a:extLst>
          </p:cNvPr>
          <p:cNvSpPr txBox="1">
            <a:spLocks/>
          </p:cNvSpPr>
          <p:nvPr/>
        </p:nvSpPr>
        <p:spPr bwMode="auto">
          <a:xfrm>
            <a:off x="232914" y="3296728"/>
            <a:ext cx="8686800" cy="320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نافرمانی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بڑھ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جانے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محفوظ</a:t>
            </a: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رکھ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wa`simny</a:t>
            </a:r>
            <a:r>
              <a:rPr lang="it-IT" b="1" i="1" dirty="0">
                <a:latin typeface="Arial"/>
                <a:ea typeface="MS Mincho"/>
                <a:cs typeface="Arial"/>
              </a:rPr>
              <a:t> mina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alazdiadi</a:t>
            </a:r>
            <a:r>
              <a:rPr lang="it-IT" b="1" i="1" dirty="0">
                <a:latin typeface="Arial"/>
                <a:ea typeface="MS Mincho"/>
                <a:cs typeface="Arial"/>
              </a:rPr>
              <a:t> fi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ma`siyatika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39941" name="Text Box 13">
            <a:extLst>
              <a:ext uri="{FF2B5EF4-FFF2-40B4-BE49-F238E27FC236}">
                <a16:creationId xmlns:a16="http://schemas.microsoft.com/office/drawing/2014/main" id="{9A0FAD87-8EFA-470D-97D3-4D10AF564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39942" name="Text Box 13">
            <a:extLst>
              <a:ext uri="{FF2B5EF4-FFF2-40B4-BE49-F238E27FC236}">
                <a16:creationId xmlns:a16="http://schemas.microsoft.com/office/drawing/2014/main" id="{FADB2962-A165-4BA8-8FA8-4EF2611E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8C31B87-35C9-44C8-AABA-4A6C36E82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وَحَبِّبْ إلَيَّ طَاعَتَكَ وَمَا يُقَرِّبُنِي مِنْكَ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وَيُزْلِفُنِي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عِنْدَكَ.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862EE92-561B-459A-8099-75464E3CD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46" y="2667000"/>
            <a:ext cx="88392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make me love the acts of obedience to You and whatever draws me near You and approaches me toward You.</a:t>
            </a:r>
          </a:p>
        </p:txBody>
      </p:sp>
      <p:sp>
        <p:nvSpPr>
          <p:cNvPr id="40964" name="Subtitle 4">
            <a:extLst>
              <a:ext uri="{FF2B5EF4-FFF2-40B4-BE49-F238E27FC236}">
                <a16:creationId xmlns:a16="http://schemas.microsoft.com/office/drawing/2014/main" id="{46FC7CE9-7261-4822-B3D1-418CF033E565}"/>
              </a:ext>
            </a:extLst>
          </p:cNvPr>
          <p:cNvSpPr txBox="1">
            <a:spLocks/>
          </p:cNvSpPr>
          <p:nvPr/>
        </p:nvSpPr>
        <p:spPr bwMode="auto">
          <a:xfrm>
            <a:off x="228600" y="4095391"/>
            <a:ext cx="8686800" cy="23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فرمانبرداری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شوق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اسکا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قریب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پسندیدہ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بنائے</a:t>
            </a:r>
            <a:endParaRPr lang="en-US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cs typeface="Arial"/>
              </a:rPr>
              <a:t>wa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habbib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ilayya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ta`ataka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wa</a:t>
            </a:r>
            <a:r>
              <a:rPr lang="it-IT" b="1" i="1" dirty="0">
                <a:latin typeface="Arial"/>
                <a:cs typeface="Arial"/>
              </a:rPr>
              <a:t> ma </a:t>
            </a:r>
            <a:r>
              <a:rPr lang="it-IT" b="1" i="1" dirty="0" err="1">
                <a:latin typeface="Arial"/>
                <a:cs typeface="Arial"/>
              </a:rPr>
              <a:t>yuqarribuny</a:t>
            </a:r>
            <a:r>
              <a:rPr lang="it-IT" b="1" i="1" dirty="0">
                <a:latin typeface="Arial"/>
                <a:cs typeface="Arial"/>
              </a:rPr>
              <a:t> </a:t>
            </a:r>
            <a:r>
              <a:rPr lang="it-IT" b="1" i="1" dirty="0" err="1">
                <a:latin typeface="Arial"/>
                <a:cs typeface="Arial"/>
              </a:rPr>
              <a:t>minka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wa</a:t>
            </a:r>
            <a:r>
              <a:rPr lang="it-IT" b="1" i="1" dirty="0">
                <a:latin typeface="Arial"/>
                <a:cs typeface="Arial"/>
              </a:rPr>
              <a:t> </a:t>
            </a:r>
            <a:r>
              <a:rPr lang="it-IT" b="1" i="1" dirty="0" err="1">
                <a:latin typeface="Arial"/>
                <a:cs typeface="Arial"/>
              </a:rPr>
              <a:t>yuzlifuny</a:t>
            </a:r>
            <a:r>
              <a:rPr lang="it-IT" b="1" i="1" dirty="0">
                <a:latin typeface="Arial"/>
                <a:cs typeface="Arial"/>
              </a:rPr>
              <a:t> `</a:t>
            </a:r>
            <a:r>
              <a:rPr lang="it-IT" b="1" i="1" dirty="0" err="1">
                <a:latin typeface="Arial"/>
                <a:cs typeface="Arial"/>
              </a:rPr>
              <a:t>indaka</a:t>
            </a:r>
            <a:endParaRPr lang="it-IT">
              <a:latin typeface="Arial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40965" name="Text Box 13">
            <a:extLst>
              <a:ext uri="{FF2B5EF4-FFF2-40B4-BE49-F238E27FC236}">
                <a16:creationId xmlns:a16="http://schemas.microsoft.com/office/drawing/2014/main" id="{1B940E80-C153-439F-88B0-E34A2E49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0966" name="Text Box 13">
            <a:extLst>
              <a:ext uri="{FF2B5EF4-FFF2-40B4-BE49-F238E27FC236}">
                <a16:creationId xmlns:a16="http://schemas.microsoft.com/office/drawing/2014/main" id="{CBC6EC14-706A-4157-8374-4F76EF41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35C6B3B-1916-409E-B00C-3AB1EA14C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سَيِّدِي إلَيْكَ يَلْجَأُ الْهَارِبُ،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6F50CC8-0004-4E14-8DBD-5F821A37E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Master: a quick resort to none save You,</a:t>
            </a:r>
          </a:p>
        </p:txBody>
      </p:sp>
      <p:sp>
        <p:nvSpPr>
          <p:cNvPr id="41988" name="Subtitle 4">
            <a:extLst>
              <a:ext uri="{FF2B5EF4-FFF2-40B4-BE49-F238E27FC236}">
                <a16:creationId xmlns:a16="http://schemas.microsoft.com/office/drawing/2014/main" id="{6A8047EB-41E3-4C2C-9E6D-2F4EF85442B5}"/>
              </a:ext>
            </a:extLst>
          </p:cNvPr>
          <p:cNvSpPr txBox="1">
            <a:spLocks/>
          </p:cNvSpPr>
          <p:nvPr/>
        </p:nvSpPr>
        <p:spPr bwMode="auto">
          <a:xfrm>
            <a:off x="232914" y="3267974"/>
            <a:ext cx="8686800" cy="329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سردار</a:t>
            </a:r>
            <a:r>
              <a:rPr lang="it-IT" dirty="0">
                <a:latin typeface="Arial"/>
                <a:ea typeface="MS Mincho"/>
                <a:cs typeface="Arial"/>
              </a:rPr>
              <a:t>، </a:t>
            </a:r>
            <a:r>
              <a:rPr lang="it-IT" dirty="0" err="1">
                <a:latin typeface="Arial"/>
                <a:ea typeface="MS Mincho"/>
                <a:cs typeface="Arial"/>
              </a:rPr>
              <a:t>بھاگنے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والا</a:t>
            </a:r>
            <a:r>
              <a:rPr lang="it-IT" dirty="0">
                <a:latin typeface="Arial"/>
                <a:ea typeface="MS Mincho"/>
                <a:cs typeface="Arial"/>
              </a:rPr>
              <a:t>،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ہاں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پناہ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لیتا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sayyidy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ilayka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yalja’u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alharibu</a:t>
            </a:r>
            <a:endParaRPr lang="it-IT" dirty="0" err="1"/>
          </a:p>
        </p:txBody>
      </p:sp>
      <p:sp>
        <p:nvSpPr>
          <p:cNvPr id="41989" name="Text Box 13">
            <a:extLst>
              <a:ext uri="{FF2B5EF4-FFF2-40B4-BE49-F238E27FC236}">
                <a16:creationId xmlns:a16="http://schemas.microsoft.com/office/drawing/2014/main" id="{50BEE130-B8FB-4CE0-A913-48CDC383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1990" name="Text Box 13">
            <a:extLst>
              <a:ext uri="{FF2B5EF4-FFF2-40B4-BE49-F238E27FC236}">
                <a16:creationId xmlns:a16="http://schemas.microsoft.com/office/drawing/2014/main" id="{264DF88B-1785-4770-929C-3F297884D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D6CC1C6-769F-48CF-BA20-778B7C398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وَمِنْكَ يَلْتَمِسُ الطَّالِبُ،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6A9FD55-4D45-423D-8BB1-B1388D26F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 needy begs none save You,</a:t>
            </a:r>
          </a:p>
        </p:txBody>
      </p:sp>
      <p:sp>
        <p:nvSpPr>
          <p:cNvPr id="43012" name="Subtitle 4">
            <a:extLst>
              <a:ext uri="{FF2B5EF4-FFF2-40B4-BE49-F238E27FC236}">
                <a16:creationId xmlns:a16="http://schemas.microsoft.com/office/drawing/2014/main" id="{638DD279-6143-4448-BBAD-83B2281D306C}"/>
              </a:ext>
            </a:extLst>
          </p:cNvPr>
          <p:cNvSpPr txBox="1">
            <a:spLocks/>
          </p:cNvSpPr>
          <p:nvPr/>
        </p:nvSpPr>
        <p:spPr bwMode="auto">
          <a:xfrm>
            <a:off x="223568" y="2892725"/>
            <a:ext cx="8686800" cy="382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طلبگار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حضور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عرض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کرتا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minka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yaltamisu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alttalibu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</p:txBody>
      </p:sp>
      <p:sp>
        <p:nvSpPr>
          <p:cNvPr id="43013" name="Text Box 13">
            <a:extLst>
              <a:ext uri="{FF2B5EF4-FFF2-40B4-BE49-F238E27FC236}">
                <a16:creationId xmlns:a16="http://schemas.microsoft.com/office/drawing/2014/main" id="{9D5945AD-B98D-485E-8046-650E0951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3014" name="Text Box 13">
            <a:extLst>
              <a:ext uri="{FF2B5EF4-FFF2-40B4-BE49-F238E27FC236}">
                <a16:creationId xmlns:a16="http://schemas.microsoft.com/office/drawing/2014/main" id="{AD95E4DC-1DB6-4D47-B910-5B422A324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E45523D-B637-48BF-A503-B280E4589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وَعَلَى كَرَمِكَ يُعَوِّلُ الْمُسْتَقِيلُ التَّائِبُ،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73CA9B3-36C9-4EC6-8E50-F50422E03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only on Your generosity does a repentant, contrite one depends</a:t>
            </a:r>
          </a:p>
        </p:txBody>
      </p:sp>
      <p:sp>
        <p:nvSpPr>
          <p:cNvPr id="44036" name="Subtitle 4">
            <a:extLst>
              <a:ext uri="{FF2B5EF4-FFF2-40B4-BE49-F238E27FC236}">
                <a16:creationId xmlns:a16="http://schemas.microsoft.com/office/drawing/2014/main" id="{A28154C1-C390-4376-8D78-E00DF368CC75}"/>
              </a:ext>
            </a:extLst>
          </p:cNvPr>
          <p:cNvSpPr txBox="1">
            <a:spLocks/>
          </p:cNvSpPr>
          <p:nvPr/>
        </p:nvSpPr>
        <p:spPr bwMode="auto">
          <a:xfrm>
            <a:off x="304800" y="3886200"/>
            <a:ext cx="8686800" cy="26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پشیمان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توبہ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تیرے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فضل</a:t>
            </a:r>
            <a:r>
              <a:rPr lang="it-IT" dirty="0">
                <a:latin typeface="Arial"/>
                <a:ea typeface="MS Mincho"/>
                <a:cs typeface="Arial"/>
              </a:rPr>
              <a:t> و </a:t>
            </a:r>
            <a:r>
              <a:rPr lang="it-IT" dirty="0" err="1">
                <a:latin typeface="Arial"/>
                <a:ea typeface="MS Mincho"/>
                <a:cs typeface="Arial"/>
              </a:rPr>
              <a:t>کرم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بھروسہ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کرتا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en-US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`ala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karamika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yu`awwilu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almustaqilu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altta’ibu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44037" name="Text Box 13">
            <a:extLst>
              <a:ext uri="{FF2B5EF4-FFF2-40B4-BE49-F238E27FC236}">
                <a16:creationId xmlns:a16="http://schemas.microsoft.com/office/drawing/2014/main" id="{65F9A00B-74B6-4670-9225-AE966E2CB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4038" name="Text Box 13">
            <a:extLst>
              <a:ext uri="{FF2B5EF4-FFF2-40B4-BE49-F238E27FC236}">
                <a16:creationId xmlns:a16="http://schemas.microsoft.com/office/drawing/2014/main" id="{9CECC516-A7A2-48AB-B0BE-5A97EC7A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D5DB634-F0F2-4306-AEDC-43ADBABC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أَدَّبْتَ عِبَادَكَ بِالتَّكَرُّمِ وَأَنْتَ أَكْرَمُ الأَكْرَمِينَ،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759A31-24DA-4B68-9E57-1A3DB3197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You have disciplined Your servants by means of generosity; and You are verily the most Generous of all those who are generous.</a:t>
            </a:r>
          </a:p>
        </p:txBody>
      </p:sp>
      <p:sp>
        <p:nvSpPr>
          <p:cNvPr id="45060" name="Subtitle 4">
            <a:extLst>
              <a:ext uri="{FF2B5EF4-FFF2-40B4-BE49-F238E27FC236}">
                <a16:creationId xmlns:a16="http://schemas.microsoft.com/office/drawing/2014/main" id="{F610B95A-2DC6-4E75-914E-C39B12774B31}"/>
              </a:ext>
            </a:extLst>
          </p:cNvPr>
          <p:cNvSpPr txBox="1">
            <a:spLocks/>
          </p:cNvSpPr>
          <p:nvPr/>
        </p:nvSpPr>
        <p:spPr bwMode="auto">
          <a:xfrm>
            <a:off x="237946" y="4175904"/>
            <a:ext cx="8744308" cy="25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کریمی</a:t>
            </a:r>
            <a:r>
              <a:rPr lang="it-IT" dirty="0">
                <a:latin typeface="Arial"/>
                <a:ea typeface="MS Mincho"/>
                <a:cs typeface="Arial"/>
              </a:rPr>
              <a:t> و </a:t>
            </a:r>
            <a:r>
              <a:rPr lang="it-IT" dirty="0" err="1">
                <a:latin typeface="Arial"/>
                <a:ea typeface="MS Mincho"/>
                <a:cs typeface="Arial"/>
              </a:rPr>
              <a:t>مہربانی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بندوں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پرورش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کرتا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سب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زیادہ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کرنیوالا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addabta</a:t>
            </a:r>
            <a:r>
              <a:rPr lang="it-IT" b="1" i="1" dirty="0">
                <a:latin typeface="Arial"/>
                <a:ea typeface="MS Mincho"/>
                <a:cs typeface="Arial"/>
              </a:rPr>
              <a:t> 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ibadaka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bilttakarrumi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 anta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akramu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alakramina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45061" name="Text Box 13">
            <a:extLst>
              <a:ext uri="{FF2B5EF4-FFF2-40B4-BE49-F238E27FC236}">
                <a16:creationId xmlns:a16="http://schemas.microsoft.com/office/drawing/2014/main" id="{F39E2B54-B053-49D3-82D4-70C9D396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5062" name="Text Box 13">
            <a:extLst>
              <a:ext uri="{FF2B5EF4-FFF2-40B4-BE49-F238E27FC236}">
                <a16:creationId xmlns:a16="http://schemas.microsoft.com/office/drawing/2014/main" id="{DC572C2A-89C5-4AF8-BB68-EE4263C8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AFD36E9-2D1B-4587-9AEB-E635B83B3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وَأَمَرْتَ بِالْعَفْوِ عِبَادَكَ وَأَنْتَ الْغَفُورُ الرَّحِيمُ.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456DEAA-5871-42C4-B6CD-A387AA4B3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You have instructed Your servants to pardon; and You are verily the All-forgiving, the All-merciful</a:t>
            </a:r>
            <a:r>
              <a:rPr lang="en-US" sz="3600" b="1" kern="1200" dirty="0">
                <a:ea typeface="MS Mincho" pitchFamily="49" charset="-128"/>
              </a:rPr>
              <a:t>.</a:t>
            </a:r>
          </a:p>
        </p:txBody>
      </p:sp>
      <p:sp>
        <p:nvSpPr>
          <p:cNvPr id="46084" name="Subtitle 4">
            <a:extLst>
              <a:ext uri="{FF2B5EF4-FFF2-40B4-BE49-F238E27FC236}">
                <a16:creationId xmlns:a16="http://schemas.microsoft.com/office/drawing/2014/main" id="{15231BAE-880D-4F13-908D-4D53CED8996B}"/>
              </a:ext>
            </a:extLst>
          </p:cNvPr>
          <p:cNvSpPr txBox="1">
            <a:spLocks/>
          </p:cNvSpPr>
          <p:nvPr/>
        </p:nvSpPr>
        <p:spPr bwMode="auto">
          <a:xfrm>
            <a:off x="228600" y="4397375"/>
            <a:ext cx="8686800" cy="225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بندوں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معاف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حکم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دیا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تو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بہت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بخشنے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رحم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کرنے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والا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amarta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bil`afui</a:t>
            </a:r>
            <a:r>
              <a:rPr lang="it-IT" b="1" i="1" dirty="0">
                <a:latin typeface="Arial"/>
                <a:ea typeface="MS Mincho"/>
                <a:cs typeface="Arial"/>
              </a:rPr>
              <a:t> `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ibadaka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 anta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alghafuru</a:t>
            </a:r>
            <a:r>
              <a:rPr lang="it-IT" b="1" i="1" dirty="0">
                <a:latin typeface="Arial"/>
                <a:ea typeface="MS Mincho"/>
                <a:cs typeface="Arial"/>
              </a:rPr>
              <a:t> 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alrrahimu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46085" name="Text Box 13">
            <a:extLst>
              <a:ext uri="{FF2B5EF4-FFF2-40B4-BE49-F238E27FC236}">
                <a16:creationId xmlns:a16="http://schemas.microsoft.com/office/drawing/2014/main" id="{B4DD5D37-2453-4817-86D6-AEF9D581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6086" name="Text Box 13">
            <a:extLst>
              <a:ext uri="{FF2B5EF4-FFF2-40B4-BE49-F238E27FC236}">
                <a16:creationId xmlns:a16="http://schemas.microsoft.com/office/drawing/2014/main" id="{5BFEF09E-3E2E-4E43-891B-A142FEC6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>
            <a:extLst>
              <a:ext uri="{FF2B5EF4-FFF2-40B4-BE49-F238E27FC236}">
                <a16:creationId xmlns:a16="http://schemas.microsoft.com/office/drawing/2014/main" id="{92AFFDCA-5D2D-4D3B-A506-E6E9FD88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219" name="Text Box 13">
            <a:extLst>
              <a:ext uri="{FF2B5EF4-FFF2-40B4-BE49-F238E27FC236}">
                <a16:creationId xmlns:a16="http://schemas.microsoft.com/office/drawing/2014/main" id="{D8D3A156-8DCD-45D1-8974-3E4F043B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9220" name="AutoShape 2">
            <a:extLst>
              <a:ext uri="{FF2B5EF4-FFF2-40B4-BE49-F238E27FC236}">
                <a16:creationId xmlns:a16="http://schemas.microsoft.com/office/drawing/2014/main" id="{55790D3F-C041-47FB-B27F-591C0B54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5697175D-2CF8-4543-B9AD-053D6B7B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009650"/>
            <a:ext cx="74882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rgbClr val="FFFF00"/>
                </a:solidFill>
                <a:latin typeface="Trebuchet MS" panose="020B0603020202020204" pitchFamily="34" charset="0"/>
              </a:rPr>
              <a:t>2 Rakaat Namaaz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rgbClr val="FFFF00"/>
                </a:solidFill>
                <a:latin typeface="Trebuchet MS" panose="020B0603020202020204" pitchFamily="34" charset="0"/>
              </a:rPr>
              <a:t>After Surah Al-Hamd recite Surat Al-Kafirun in 1st rakaat and Surat Al-'Ikhlas (Qul huwallaah) in 2nd rakaat.  Then recite tasbih in the following sequence: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rgbClr val="FFFF00"/>
                </a:solidFill>
                <a:latin typeface="Trebuchet MS" panose="020B0603020202020204" pitchFamily="34" charset="0"/>
              </a:rPr>
              <a:t>SUB-HAANALLAAH (x 33),  AL HAMDU LILLAAH (x 33),  ALLAAHU AKBAR  (x 34).. 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3CCA48F-F38C-40B3-9B0F-657F26D32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فَلا تَحْرِمْنِي مَا رَجَوْتُ مِنْ كَرَمِكَ،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856F282-548C-4887-846E-701AC381B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(please) do not deprive me of Your generosity for which I hope,</a:t>
            </a:r>
          </a:p>
        </p:txBody>
      </p:sp>
      <p:sp>
        <p:nvSpPr>
          <p:cNvPr id="47108" name="Subtitle 4">
            <a:extLst>
              <a:ext uri="{FF2B5EF4-FFF2-40B4-BE49-F238E27FC236}">
                <a16:creationId xmlns:a16="http://schemas.microsoft.com/office/drawing/2014/main" id="{DB61CF2C-57AA-48E6-BD3A-2A86B5D7D8C9}"/>
              </a:ext>
            </a:extLst>
          </p:cNvPr>
          <p:cNvSpPr txBox="1">
            <a:spLocks/>
          </p:cNvSpPr>
          <p:nvPr/>
        </p:nvSpPr>
        <p:spPr bwMode="auto">
          <a:xfrm>
            <a:off x="232913" y="3339860"/>
            <a:ext cx="8686800" cy="32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>
                <a:ea typeface="MS Mincho" panose="02020609040205080304" pitchFamily="49" charset="-128"/>
              </a:rPr>
              <a:t>ے </a:t>
            </a:r>
            <a:r>
              <a:rPr lang="it-IT" dirty="0" err="1">
                <a:ea typeface="MS Mincho" panose="02020609040205080304" pitchFamily="49" charset="-128"/>
              </a:rPr>
              <a:t>معبود</a:t>
            </a:r>
            <a:r>
              <a:rPr lang="it-IT" dirty="0">
                <a:ea typeface="MS Mincho" panose="02020609040205080304" pitchFamily="49" charset="-128"/>
              </a:rPr>
              <a:t>! </a:t>
            </a:r>
            <a:r>
              <a:rPr lang="it-IT" dirty="0" err="1">
                <a:ea typeface="MS Mincho" panose="02020609040205080304" pitchFamily="49" charset="-128"/>
              </a:rPr>
              <a:t>پس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میں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نے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تیرے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کرم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کی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جو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امید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لگارکھی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ہے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اس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سے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محروم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نہ</a:t>
            </a:r>
            <a:r>
              <a:rPr lang="it-IT" dirty="0">
                <a:ea typeface="MS Mincho" panose="02020609040205080304" pitchFamily="49" charset="-128"/>
              </a:rPr>
              <a:t> </a:t>
            </a:r>
            <a:r>
              <a:rPr lang="it-IT" dirty="0" err="1">
                <a:ea typeface="MS Mincho" panose="02020609040205080304" pitchFamily="49" charset="-128"/>
              </a:rPr>
              <a:t>کر</a:t>
            </a:r>
            <a:endParaRPr lang="it-IT">
              <a:ea typeface="MS Mincho" panose="02020609040205080304" pitchFamily="49" charset="-128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allahumma</a:t>
            </a:r>
            <a:r>
              <a:rPr lang="it-IT" b="1" i="1" dirty="0">
                <a:latin typeface="Arial"/>
                <a:ea typeface="MS Mincho"/>
                <a:cs typeface="Arial"/>
              </a:rPr>
              <a:t> fala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tahrimny</a:t>
            </a:r>
            <a:r>
              <a:rPr lang="it-IT" b="1" i="1" dirty="0">
                <a:latin typeface="Arial"/>
                <a:ea typeface="MS Mincho"/>
                <a:cs typeface="Arial"/>
              </a:rPr>
              <a:t> ma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rajawtu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karamika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ea typeface="MS Mincho"/>
            </a:endParaRPr>
          </a:p>
        </p:txBody>
      </p:sp>
      <p:sp>
        <p:nvSpPr>
          <p:cNvPr id="47109" name="Text Box 13">
            <a:extLst>
              <a:ext uri="{FF2B5EF4-FFF2-40B4-BE49-F238E27FC236}">
                <a16:creationId xmlns:a16="http://schemas.microsoft.com/office/drawing/2014/main" id="{BECCB27F-A7D9-48DC-9DB0-671F6EA1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7110" name="Text Box 13">
            <a:extLst>
              <a:ext uri="{FF2B5EF4-FFF2-40B4-BE49-F238E27FC236}">
                <a16:creationId xmlns:a16="http://schemas.microsoft.com/office/drawing/2014/main" id="{DD718D57-1CE5-44C0-9B91-6871F7CC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158C1B7-EF83-4BF1-BB8C-5CA3EAC4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تُؤْيِسْنِي مِنْ سَابِغِ نِعَمِكَ،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BE2BF43-5A29-43F4-A691-DF73A271F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make me despair of Your opulent bounties,</a:t>
            </a:r>
          </a:p>
        </p:txBody>
      </p:sp>
      <p:sp>
        <p:nvSpPr>
          <p:cNvPr id="48132" name="Subtitle 4">
            <a:extLst>
              <a:ext uri="{FF2B5EF4-FFF2-40B4-BE49-F238E27FC236}">
                <a16:creationId xmlns:a16="http://schemas.microsoft.com/office/drawing/2014/main" id="{EA931DC8-7ED1-4814-ABE3-8706670D9E81}"/>
              </a:ext>
            </a:extLst>
          </p:cNvPr>
          <p:cNvSpPr txBox="1">
            <a:spLocks/>
          </p:cNvSpPr>
          <p:nvPr/>
        </p:nvSpPr>
        <p:spPr bwMode="auto">
          <a:xfrm>
            <a:off x="232914" y="3569898"/>
            <a:ext cx="8686800" cy="30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مجھے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اپنی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کثیر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نعمتوں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سے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ناامید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نہ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ہونے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دے</a:t>
            </a: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 panose="02020609040205080304" pitchFamily="49" charset="-128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 panose="02020609040205080304" pitchFamily="49" charset="-128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la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tu´iisny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sabighi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ni`amika</a:t>
            </a:r>
            <a:endParaRPr lang="it-IT" dirty="0" err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 panose="02020609040205080304" pitchFamily="49" charset="-128"/>
              <a:cs typeface="Arial"/>
            </a:endParaRPr>
          </a:p>
        </p:txBody>
      </p:sp>
      <p:sp>
        <p:nvSpPr>
          <p:cNvPr id="48133" name="Text Box 13">
            <a:extLst>
              <a:ext uri="{FF2B5EF4-FFF2-40B4-BE49-F238E27FC236}">
                <a16:creationId xmlns:a16="http://schemas.microsoft.com/office/drawing/2014/main" id="{678F4A3F-30AE-4DEE-8BF5-ADDC9E7B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8134" name="Text Box 13">
            <a:extLst>
              <a:ext uri="{FF2B5EF4-FFF2-40B4-BE49-F238E27FC236}">
                <a16:creationId xmlns:a16="http://schemas.microsoft.com/office/drawing/2014/main" id="{60BFBB48-C8A9-4028-B17D-8ED8F3D7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EEED834-9B21-4F80-A423-5F928341D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72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تُخَيِّبْنِي مِنْ جَزِيلِ قِسَمِكَ فِي هذِهِ اللَّيْلَةِ لأهْلِ طَاعَتِكَ،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B812EA5-0C1F-4FC0-9648-3711BA837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977551"/>
            <a:ext cx="8686800" cy="1997015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and do not disappoint me of Your abundant sustenance that You decide, this night, for those who are obedient to You,</a:t>
            </a: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اور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آج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رات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اس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بیشتر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عطا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سے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محروم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جو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تو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اپنے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فرمانبرداروں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کیلئے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مقرر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ہوئی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ہے</a:t>
            </a:r>
            <a:endParaRPr lang="en-US" sz="2800"/>
          </a:p>
        </p:txBody>
      </p:sp>
      <p:sp>
        <p:nvSpPr>
          <p:cNvPr id="49156" name="Subtitle 4">
            <a:extLst>
              <a:ext uri="{FF2B5EF4-FFF2-40B4-BE49-F238E27FC236}">
                <a16:creationId xmlns:a16="http://schemas.microsoft.com/office/drawing/2014/main" id="{4C7D14E9-4E63-4EFA-BE54-4C8C7FD387DF}"/>
              </a:ext>
            </a:extLst>
          </p:cNvPr>
          <p:cNvSpPr txBox="1">
            <a:spLocks/>
          </p:cNvSpPr>
          <p:nvPr/>
        </p:nvSpPr>
        <p:spPr bwMode="auto">
          <a:xfrm>
            <a:off x="232913" y="538863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la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tukhayybny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jazili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qisamika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fi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hadhihi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allaylati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liahli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ta`atika</a:t>
            </a:r>
            <a:endParaRPr lang="it-IT" altLang="en-US" sz="2800" b="1" i="1">
              <a:latin typeface="Arial"/>
              <a:ea typeface="MS Mincho"/>
              <a:cs typeface="Arial"/>
            </a:endParaRPr>
          </a:p>
        </p:txBody>
      </p:sp>
      <p:sp>
        <p:nvSpPr>
          <p:cNvPr id="49157" name="Text Box 13">
            <a:extLst>
              <a:ext uri="{FF2B5EF4-FFF2-40B4-BE49-F238E27FC236}">
                <a16:creationId xmlns:a16="http://schemas.microsoft.com/office/drawing/2014/main" id="{6C0E3B34-9F11-40EF-B529-810F5593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49158" name="Text Box 13">
            <a:extLst>
              <a:ext uri="{FF2B5EF4-FFF2-40B4-BE49-F238E27FC236}">
                <a16:creationId xmlns:a16="http://schemas.microsoft.com/office/drawing/2014/main" id="{82B097AC-F44E-4CFC-BAB4-7001BE9B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CE1EFEF-D939-419C-B12A-3DA28E2BA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وَاجْعَلْنِي فِي جُنَّةٍ مِنْ شِرَارِ بَرِيَّتِكَ،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7C35CBF-DDC0-4D66-A784-8A66A7A56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Your protection against Your evil creatures.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مخلوق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اذیتوں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قرار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50180" name="Subtitle 4">
            <a:extLst>
              <a:ext uri="{FF2B5EF4-FFF2-40B4-BE49-F238E27FC236}">
                <a16:creationId xmlns:a16="http://schemas.microsoft.com/office/drawing/2014/main" id="{89592192-DD0F-4C20-BC7B-8951E92EF21E}"/>
              </a:ext>
            </a:extLst>
          </p:cNvPr>
          <p:cNvSpPr txBox="1">
            <a:spLocks/>
          </p:cNvSpPr>
          <p:nvPr/>
        </p:nvSpPr>
        <p:spPr bwMode="auto">
          <a:xfrm>
            <a:off x="304800" y="55827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 err="1">
                <a:latin typeface="Arial"/>
                <a:ea typeface="MS Mincho"/>
                <a:cs typeface="Arial"/>
              </a:rPr>
              <a:t>waj`alny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fi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junnatin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shirari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bariyyatika</a:t>
            </a:r>
            <a:endParaRPr lang="it-IT" altLang="en-US" b="1" i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</p:txBody>
      </p:sp>
      <p:sp>
        <p:nvSpPr>
          <p:cNvPr id="50181" name="Text Box 13">
            <a:extLst>
              <a:ext uri="{FF2B5EF4-FFF2-40B4-BE49-F238E27FC236}">
                <a16:creationId xmlns:a16="http://schemas.microsoft.com/office/drawing/2014/main" id="{C2368D97-1F15-4F11-B471-64E5F07D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0182" name="Text Box 13">
            <a:extLst>
              <a:ext uri="{FF2B5EF4-FFF2-40B4-BE49-F238E27FC236}">
                <a16:creationId xmlns:a16="http://schemas.microsoft.com/office/drawing/2014/main" id="{861DCE24-A5DE-42BB-9499-C40771FA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9AB3959-0F61-4676-A8D3-BCE0C005B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رَبِّ إنْ لَمْ أَكُنْ مِنْ أَهْلِ ذلِكَ فَأَنْتَ أَهْلُ الْكَرَمِ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74FA999-2860-4440-BF7C-C049A6AB0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O my Lord: If I do not deserve so, then You are worthy of acting generously to me, </a:t>
            </a:r>
            <a:endParaRPr lang="en-US" sz="2800" b="1" kern="1200" dirty="0">
              <a:ea typeface="MS Mincho" pitchFamily="49" charset="-128"/>
            </a:endParaRP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میرے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پروردگار</a:t>
            </a:r>
            <a:r>
              <a:rPr lang="en-US" sz="2800" kern="1200" dirty="0">
                <a:ea typeface="+mn-lt"/>
                <a:cs typeface="+mn-lt"/>
              </a:rPr>
              <a:t>! </a:t>
            </a:r>
            <a:r>
              <a:rPr lang="en-US" sz="2800" kern="1200" dirty="0" err="1">
                <a:ea typeface="+mn-lt"/>
                <a:cs typeface="+mn-lt"/>
              </a:rPr>
              <a:t>اگر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اس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سلوک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لائق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نہیں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پس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تو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مہربانی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کرنے</a:t>
            </a:r>
            <a:endParaRPr lang="en-US" sz="2800" dirty="0" err="1"/>
          </a:p>
        </p:txBody>
      </p:sp>
      <p:sp>
        <p:nvSpPr>
          <p:cNvPr id="51204" name="Subtitle 4">
            <a:extLst>
              <a:ext uri="{FF2B5EF4-FFF2-40B4-BE49-F238E27FC236}">
                <a16:creationId xmlns:a16="http://schemas.microsoft.com/office/drawing/2014/main" id="{2D0D2890-0CC9-4B0A-81DA-ACF5E88CDB5F}"/>
              </a:ext>
            </a:extLst>
          </p:cNvPr>
          <p:cNvSpPr txBox="1">
            <a:spLocks/>
          </p:cNvSpPr>
          <p:nvPr/>
        </p:nvSpPr>
        <p:spPr bwMode="auto">
          <a:xfrm>
            <a:off x="232913" y="513703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sz="2800" b="1" i="1" dirty="0">
                <a:latin typeface="Arial"/>
                <a:ea typeface="MS Mincho"/>
                <a:cs typeface="Arial"/>
              </a:rPr>
              <a:t>rabbi in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lam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akun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min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ahli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dhalika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fanta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ahlu</a:t>
            </a:r>
            <a:r>
              <a:rPr lang="it-IT" altLang="en-US" sz="2800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sz="2800" b="1" i="1" dirty="0" err="1">
                <a:latin typeface="Arial"/>
                <a:ea typeface="MS Mincho"/>
                <a:cs typeface="Arial"/>
              </a:rPr>
              <a:t>alkarami</a:t>
            </a:r>
            <a:endParaRPr lang="it-IT" altLang="en-US" sz="2800" b="1" i="1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</p:txBody>
      </p:sp>
      <p:sp>
        <p:nvSpPr>
          <p:cNvPr id="51205" name="Text Box 13">
            <a:extLst>
              <a:ext uri="{FF2B5EF4-FFF2-40B4-BE49-F238E27FC236}">
                <a16:creationId xmlns:a16="http://schemas.microsoft.com/office/drawing/2014/main" id="{8390BD4E-E744-464D-948E-5CB014A36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1206" name="Text Box 13">
            <a:extLst>
              <a:ext uri="{FF2B5EF4-FFF2-40B4-BE49-F238E27FC236}">
                <a16:creationId xmlns:a16="http://schemas.microsoft.com/office/drawing/2014/main" id="{F9D8F99A-B025-4D4C-AF8B-2FABF54D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90AA903-0460-44DE-A461-581536CD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وَالْعَفْوِ وَالْمَغْفِرَةِ،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80FE3AB-00EF-4802-B1F4-90AE39AD7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pardoning and forgiving me,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معافی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بخش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دینے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اہل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52228" name="Subtitle 4">
            <a:extLst>
              <a:ext uri="{FF2B5EF4-FFF2-40B4-BE49-F238E27FC236}">
                <a16:creationId xmlns:a16="http://schemas.microsoft.com/office/drawing/2014/main" id="{E54CF324-7C4A-4197-A801-0E1E0837831D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wal-`afui wal-maghfirati</a:t>
            </a:r>
          </a:p>
        </p:txBody>
      </p:sp>
      <p:sp>
        <p:nvSpPr>
          <p:cNvPr id="52229" name="Text Box 13">
            <a:extLst>
              <a:ext uri="{FF2B5EF4-FFF2-40B4-BE49-F238E27FC236}">
                <a16:creationId xmlns:a16="http://schemas.microsoft.com/office/drawing/2014/main" id="{AF0D46DE-5908-4179-B1A4-49240DB4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2230" name="Text Box 13">
            <a:extLst>
              <a:ext uri="{FF2B5EF4-FFF2-40B4-BE49-F238E27FC236}">
                <a16:creationId xmlns:a16="http://schemas.microsoft.com/office/drawing/2014/main" id="{8AB7DA2B-E9FA-4049-91DE-F02CE6D4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3390C06-47B1-48D0-895A-9A93176D4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وَجُدْ عَلَيَّ بِمَا أَنْتَ أَهْلُهُ لا بِمَا أَسْتَحِقُّهُ،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3EE6316-1C5A-41CE-A72F-5299C715D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and (please) bestow upon me magnanimously according to that which befits You, not according to what I deserve,</a:t>
            </a: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اور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مجھ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پر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ایسی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بخشش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فرما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جو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تیرے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لائق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ہے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وہ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جس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کامیں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حقدار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ہو</a:t>
            </a:r>
            <a:r>
              <a:rPr lang="en-US" sz="3600" kern="1200" dirty="0" err="1">
                <a:ea typeface="+mn-lt"/>
                <a:cs typeface="+mn-lt"/>
              </a:rPr>
              <a:t>ں</a:t>
            </a:r>
            <a:endParaRPr lang="en-US" dirty="0" err="1"/>
          </a:p>
        </p:txBody>
      </p:sp>
      <p:sp>
        <p:nvSpPr>
          <p:cNvPr id="53252" name="Subtitle 4">
            <a:extLst>
              <a:ext uri="{FF2B5EF4-FFF2-40B4-BE49-F238E27FC236}">
                <a16:creationId xmlns:a16="http://schemas.microsoft.com/office/drawing/2014/main" id="{D5111170-85A6-4E2C-A95C-FAC89D251953}"/>
              </a:ext>
            </a:extLst>
          </p:cNvPr>
          <p:cNvSpPr txBox="1">
            <a:spLocks/>
          </p:cNvSpPr>
          <p:nvPr/>
        </p:nvSpPr>
        <p:spPr bwMode="auto">
          <a:xfrm>
            <a:off x="304800" y="52836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jud `alayya bima anta ahluhu la bima astahiqquhu</a:t>
            </a:r>
          </a:p>
        </p:txBody>
      </p:sp>
      <p:sp>
        <p:nvSpPr>
          <p:cNvPr id="53253" name="Text Box 13">
            <a:extLst>
              <a:ext uri="{FF2B5EF4-FFF2-40B4-BE49-F238E27FC236}">
                <a16:creationId xmlns:a16="http://schemas.microsoft.com/office/drawing/2014/main" id="{6FA42EF3-5C51-49E8-8209-3B047C7F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3254" name="Text Box 13">
            <a:extLst>
              <a:ext uri="{FF2B5EF4-FFF2-40B4-BE49-F238E27FC236}">
                <a16:creationId xmlns:a16="http://schemas.microsoft.com/office/drawing/2014/main" id="{DB29BFF5-9290-424C-8770-E8FDA90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9045FA6-CEBD-43CE-B5C7-E86CD2BE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فَقَدْ حَسُنَ ظَنِّي بِكَ،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AA839A4-29C1-4420-BC40-86305A98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I carry an excellent opinion about You,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اچھا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گمان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رکھتا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54276" name="Subtitle 4">
            <a:extLst>
              <a:ext uri="{FF2B5EF4-FFF2-40B4-BE49-F238E27FC236}">
                <a16:creationId xmlns:a16="http://schemas.microsoft.com/office/drawing/2014/main" id="{2D9076CA-892B-4F52-A2AA-B5C88D319653}"/>
              </a:ext>
            </a:extLst>
          </p:cNvPr>
          <p:cNvSpPr txBox="1">
            <a:spLocks/>
          </p:cNvSpPr>
          <p:nvPr/>
        </p:nvSpPr>
        <p:spPr bwMode="auto">
          <a:xfrm>
            <a:off x="304800" y="523767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faqad hasuna zanni bika</a:t>
            </a:r>
          </a:p>
        </p:txBody>
      </p:sp>
      <p:sp>
        <p:nvSpPr>
          <p:cNvPr id="54277" name="Text Box 13">
            <a:extLst>
              <a:ext uri="{FF2B5EF4-FFF2-40B4-BE49-F238E27FC236}">
                <a16:creationId xmlns:a16="http://schemas.microsoft.com/office/drawing/2014/main" id="{68BDF4E3-F88A-4C77-BF7D-AA4A41216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4278" name="Text Box 13">
            <a:extLst>
              <a:ext uri="{FF2B5EF4-FFF2-40B4-BE49-F238E27FC236}">
                <a16:creationId xmlns:a16="http://schemas.microsoft.com/office/drawing/2014/main" id="{75D5EEF4-43DF-46AF-A471-1AC0BCC6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C4F9998-01EE-4051-89A6-FF0771AE5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وَتَحَقَّقَ رَجَائِي لَكَ،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D045D15-9E9D-4BE2-A740-FCA471164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do hope for You,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55300" name="Subtitle 4">
            <a:extLst>
              <a:ext uri="{FF2B5EF4-FFF2-40B4-BE49-F238E27FC236}">
                <a16:creationId xmlns:a16="http://schemas.microsoft.com/office/drawing/2014/main" id="{ABB2B563-22F2-4C9D-8153-D66D4CF55C38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tahaqqaqa rajaiy laka</a:t>
            </a:r>
          </a:p>
        </p:txBody>
      </p:sp>
      <p:sp>
        <p:nvSpPr>
          <p:cNvPr id="55301" name="Text Box 13">
            <a:extLst>
              <a:ext uri="{FF2B5EF4-FFF2-40B4-BE49-F238E27FC236}">
                <a16:creationId xmlns:a16="http://schemas.microsoft.com/office/drawing/2014/main" id="{9FDAB32E-B81C-4C4D-B9C6-55EFD9C9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5302" name="Text Box 13">
            <a:extLst>
              <a:ext uri="{FF2B5EF4-FFF2-40B4-BE49-F238E27FC236}">
                <a16:creationId xmlns:a16="http://schemas.microsoft.com/office/drawing/2014/main" id="{D26AB437-AF2C-48E2-A83E-80C43907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5C86CA9-E817-49C7-BAE6-1F136C260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وَعَلِقَتْ نَفْسِي بِكَرَمِكَ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05C26BB-6CE1-4A04-B0B0-9242D4BE3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self is hanged to the rope of Your generosity,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نفس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تعلق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جوڑے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56324" name="Subtitle 4">
            <a:extLst>
              <a:ext uri="{FF2B5EF4-FFF2-40B4-BE49-F238E27FC236}">
                <a16:creationId xmlns:a16="http://schemas.microsoft.com/office/drawing/2014/main" id="{917F8411-F140-46CC-9958-C2AE2B840EDA}"/>
              </a:ext>
            </a:extLst>
          </p:cNvPr>
          <p:cNvSpPr txBox="1">
            <a:spLocks/>
          </p:cNvSpPr>
          <p:nvPr/>
        </p:nvSpPr>
        <p:spPr bwMode="auto">
          <a:xfrm>
            <a:off x="261668" y="515140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`aliqat nafsi bikaramika</a:t>
            </a:r>
          </a:p>
        </p:txBody>
      </p:sp>
      <p:sp>
        <p:nvSpPr>
          <p:cNvPr id="56325" name="Text Box 13">
            <a:extLst>
              <a:ext uri="{FF2B5EF4-FFF2-40B4-BE49-F238E27FC236}">
                <a16:creationId xmlns:a16="http://schemas.microsoft.com/office/drawing/2014/main" id="{B2DE9264-FDB0-44FE-A312-C034C3621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6326" name="Text Box 13">
            <a:extLst>
              <a:ext uri="{FF2B5EF4-FFF2-40B4-BE49-F238E27FC236}">
                <a16:creationId xmlns:a16="http://schemas.microsoft.com/office/drawing/2014/main" id="{4A5667D7-0202-4827-B464-3A030ED1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>
            <a:extLst>
              <a:ext uri="{FF2B5EF4-FFF2-40B4-BE49-F238E27FC236}">
                <a16:creationId xmlns:a16="http://schemas.microsoft.com/office/drawing/2014/main" id="{F9332980-DA60-4D8F-84C5-9008BF75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243" name="Text Box 13">
            <a:extLst>
              <a:ext uri="{FF2B5EF4-FFF2-40B4-BE49-F238E27FC236}">
                <a16:creationId xmlns:a16="http://schemas.microsoft.com/office/drawing/2014/main" id="{7A24DA4C-81E3-44CB-9FE6-32E9A3D7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BAE6B9E5-B2AA-40C1-B020-154A046A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C50C555C-9883-4F03-8A19-44EBC01E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Short Du’a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167)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701EEE0-754E-4C39-B083-83464B5EE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مَنْ إلَيْهِ مَلْجَأُ الْعِبَادِ فِي الْمُهِمَّاتِ،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C265FB7E-0BDD-4370-BC63-A23C54F2E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ya man ilayhi malja’u al`ibadi fi almuhimmati</a:t>
            </a:r>
          </a:p>
          <a:p>
            <a:pPr marL="342900" indent="-342900">
              <a:defRPr/>
            </a:pPr>
            <a:endParaRPr lang="it-IT" sz="3600" b="1" i="1" kern="1200" dirty="0">
              <a:solidFill>
                <a:srgbClr val="FFFF00"/>
              </a:solidFill>
              <a:ea typeface="MS Mincho" pitchFamily="49" charset="-128"/>
            </a:endParaRPr>
          </a:p>
          <a:p>
            <a:pPr marL="342900" indent="-342900">
              <a:defRPr/>
            </a:pPr>
            <a:endParaRPr lang="it-IT" sz="3600" b="1" i="1" kern="1200" dirty="0">
              <a:solidFill>
                <a:srgbClr val="FFFF00"/>
              </a:solidFill>
              <a:ea typeface="MS Mincho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B090100-9315-479B-8AEF-FEB718FBD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فَأَنْتَ أَرْحَمُ الرَّاحِمِينَ،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2F2CD6-EE0D-4110-95B7-99E5F89E4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 are verily the most Merciful of all those who show mercy,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جبکہ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زیادہ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endParaRPr lang="en-US" sz="3600" kern="1200" dirty="0"/>
          </a:p>
        </p:txBody>
      </p:sp>
      <p:sp>
        <p:nvSpPr>
          <p:cNvPr id="57348" name="Subtitle 4">
            <a:extLst>
              <a:ext uri="{FF2B5EF4-FFF2-40B4-BE49-F238E27FC236}">
                <a16:creationId xmlns:a16="http://schemas.microsoft.com/office/drawing/2014/main" id="{37A0E4C5-A8EC-44A8-89F9-0312134EAE42}"/>
              </a:ext>
            </a:extLst>
          </p:cNvPr>
          <p:cNvSpPr txBox="1">
            <a:spLocks/>
          </p:cNvSpPr>
          <p:nvPr/>
        </p:nvSpPr>
        <p:spPr bwMode="auto">
          <a:xfrm>
            <a:off x="232913" y="55539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fa-anta arhamu alrrahimina</a:t>
            </a:r>
          </a:p>
        </p:txBody>
      </p:sp>
      <p:sp>
        <p:nvSpPr>
          <p:cNvPr id="57349" name="Text Box 13">
            <a:extLst>
              <a:ext uri="{FF2B5EF4-FFF2-40B4-BE49-F238E27FC236}">
                <a16:creationId xmlns:a16="http://schemas.microsoft.com/office/drawing/2014/main" id="{6CFA4332-2AC1-489F-A489-5B88A756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7350" name="Text Box 13">
            <a:extLst>
              <a:ext uri="{FF2B5EF4-FFF2-40B4-BE49-F238E27FC236}">
                <a16:creationId xmlns:a16="http://schemas.microsoft.com/office/drawing/2014/main" id="{DB062712-173B-4CF9-A7A6-1BC5DB7F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27E67BF-A2DF-4199-9726-8BC4750C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وَأَكْرَمُ الأَكْرَمِينَ.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0712F5-0CF8-428C-AC8C-DF37F0C48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are the most Generous of all those who are generous.</a:t>
            </a:r>
          </a:p>
          <a:p>
            <a:pPr>
              <a:defRPr/>
            </a:pPr>
            <a:r>
              <a:rPr lang="en-US" sz="3600" kern="1200" dirty="0" err="1">
                <a:ea typeface="MS Mincho"/>
              </a:rPr>
              <a:t>اور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سب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سے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بڑھ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کر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مہربانی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کرنیوالا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ہے</a:t>
            </a:r>
            <a:endParaRPr lang="en-US" sz="3600" kern="1200" dirty="0" err="1">
              <a:ea typeface="MS Mincho"/>
              <a:cs typeface="+mn-lt"/>
            </a:endParaRPr>
          </a:p>
          <a:p>
            <a:pPr marL="342900" indent="-342900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8372" name="Subtitle 4">
            <a:extLst>
              <a:ext uri="{FF2B5EF4-FFF2-40B4-BE49-F238E27FC236}">
                <a16:creationId xmlns:a16="http://schemas.microsoft.com/office/drawing/2014/main" id="{0FE69CA5-EDAF-4F09-A93B-940D1FBFD113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endParaRPr lang="it-IT" altLang="en-US" b="1" i="1" dirty="0">
              <a:latin typeface="Arial"/>
              <a:ea typeface="MS Mincho"/>
              <a:cs typeface="Arial"/>
            </a:endParaRPr>
          </a:p>
          <a:p>
            <a:pPr algn="ctr">
              <a:buFontTx/>
              <a:buNone/>
            </a:pPr>
            <a:r>
              <a:rPr lang="it-IT" altLang="en-US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akramu</a:t>
            </a:r>
            <a:r>
              <a:rPr lang="it-IT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it-IT" altLang="en-US" b="1" i="1" dirty="0" err="1">
                <a:latin typeface="Arial"/>
                <a:ea typeface="MS Mincho"/>
                <a:cs typeface="Arial"/>
              </a:rPr>
              <a:t>alakramina</a:t>
            </a:r>
            <a:endParaRPr lang="it-IT" altLang="en-US" b="1" i="1">
              <a:latin typeface="Arial"/>
              <a:ea typeface="MS Mincho"/>
              <a:cs typeface="Arial"/>
            </a:endParaRPr>
          </a:p>
        </p:txBody>
      </p:sp>
      <p:sp>
        <p:nvSpPr>
          <p:cNvPr id="58373" name="Text Box 13">
            <a:extLst>
              <a:ext uri="{FF2B5EF4-FFF2-40B4-BE49-F238E27FC236}">
                <a16:creationId xmlns:a16="http://schemas.microsoft.com/office/drawing/2014/main" id="{92D98162-6E1E-4F9E-91E5-548B5D2D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8374" name="Text Box 13">
            <a:extLst>
              <a:ext uri="{FF2B5EF4-FFF2-40B4-BE49-F238E27FC236}">
                <a16:creationId xmlns:a16="http://schemas.microsoft.com/office/drawing/2014/main" id="{FF9D7C30-542F-4CC5-829C-F1E9DF66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B68F9D8-0CE5-4F8E-822D-D3047437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وَاخْصُصْنِي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مِنْ كَرَمِكَ بِجَزِيلِ قِسَمِكَ،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59A0CFF-1D3F-45C1-A618-CADA78C29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O Allah: (please) confer upon me exclusively with an abundant share of what You decide, out of Your generosity,</a:t>
            </a: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اے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معبود</a:t>
            </a:r>
            <a:r>
              <a:rPr lang="en-US" sz="2800" kern="1200" dirty="0">
                <a:ea typeface="+mn-lt"/>
                <a:cs typeface="+mn-lt"/>
              </a:rPr>
              <a:t>! </a:t>
            </a:r>
            <a:r>
              <a:rPr lang="en-US" sz="2800" kern="1200" dirty="0" err="1">
                <a:ea typeface="+mn-lt"/>
                <a:cs typeface="+mn-lt"/>
              </a:rPr>
              <a:t>مجھے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اپنی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مہربانی</a:t>
            </a:r>
            <a:r>
              <a:rPr lang="en-US" sz="2800" kern="1200" dirty="0">
                <a:ea typeface="+mn-lt"/>
                <a:cs typeface="+mn-lt"/>
              </a:rPr>
              <a:t> و </a:t>
            </a:r>
            <a:r>
              <a:rPr lang="en-US" sz="2800" kern="1200" dirty="0" err="1">
                <a:ea typeface="+mn-lt"/>
                <a:cs typeface="+mn-lt"/>
              </a:rPr>
              <a:t>بخشش</a:t>
            </a:r>
            <a:r>
              <a:rPr lang="ar-SA" sz="2800" kern="1200" dirty="0">
                <a:ea typeface="+mn-lt"/>
                <a:cs typeface="+mn-lt"/>
              </a:rPr>
              <a:t> </a:t>
            </a:r>
            <a:r>
              <a:rPr lang="en-US" sz="2800" kern="1200" dirty="0" err="1">
                <a:ea typeface="+mn-lt"/>
                <a:cs typeface="+mn-lt"/>
              </a:rPr>
              <a:t>سے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زیادہ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حصہ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دینے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خصوصیت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عطافرما</a:t>
            </a:r>
            <a:endParaRPr lang="en-US" sz="2800" dirty="0" err="1">
              <a:ea typeface="+mn-lt"/>
              <a:cs typeface="+mn-lt"/>
            </a:endParaRPr>
          </a:p>
        </p:txBody>
      </p:sp>
      <p:sp>
        <p:nvSpPr>
          <p:cNvPr id="59396" name="Subtitle 4">
            <a:extLst>
              <a:ext uri="{FF2B5EF4-FFF2-40B4-BE49-F238E27FC236}">
                <a16:creationId xmlns:a16="http://schemas.microsoft.com/office/drawing/2014/main" id="{A06471D1-8F46-48B7-8CB8-8F1D92537E3B}"/>
              </a:ext>
            </a:extLst>
          </p:cNvPr>
          <p:cNvSpPr txBox="1">
            <a:spLocks/>
          </p:cNvSpPr>
          <p:nvPr/>
        </p:nvSpPr>
        <p:spPr bwMode="auto">
          <a:xfrm>
            <a:off x="304800" y="529805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wakhsusny min karamika bijazili qisamika</a:t>
            </a:r>
          </a:p>
        </p:txBody>
      </p:sp>
      <p:sp>
        <p:nvSpPr>
          <p:cNvPr id="59397" name="Text Box 13">
            <a:extLst>
              <a:ext uri="{FF2B5EF4-FFF2-40B4-BE49-F238E27FC236}">
                <a16:creationId xmlns:a16="http://schemas.microsoft.com/office/drawing/2014/main" id="{393F58CA-6FD7-47DB-B808-E1ACD25D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59398" name="Text Box 13">
            <a:extLst>
              <a:ext uri="{FF2B5EF4-FFF2-40B4-BE49-F238E27FC236}">
                <a16:creationId xmlns:a16="http://schemas.microsoft.com/office/drawing/2014/main" id="{CE0C7F44-9E47-4247-A09F-5F9FC463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22CC1E2-061E-401A-89DC-A0AD4BF4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وَأَعُوذُ بِعَفْوِكَ مِنْ عُقُوبَتِكَ،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9BBE774-B9E3-45C0-9984-58F82EC39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seek refuge with Your pardon against Your chastisement,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عذاب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60420" name="Subtitle 4">
            <a:extLst>
              <a:ext uri="{FF2B5EF4-FFF2-40B4-BE49-F238E27FC236}">
                <a16:creationId xmlns:a16="http://schemas.microsoft.com/office/drawing/2014/main" id="{DF6AC5E2-9AF0-4D19-A0A1-4D9064BFD0FC}"/>
              </a:ext>
            </a:extLst>
          </p:cNvPr>
          <p:cNvSpPr txBox="1">
            <a:spLocks/>
          </p:cNvSpPr>
          <p:nvPr/>
        </p:nvSpPr>
        <p:spPr bwMode="auto">
          <a:xfrm>
            <a:off x="304800" y="515140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a`udhu bi`afwika min `uqubatika</a:t>
            </a:r>
          </a:p>
        </p:txBody>
      </p:sp>
      <p:sp>
        <p:nvSpPr>
          <p:cNvPr id="60421" name="Text Box 13">
            <a:extLst>
              <a:ext uri="{FF2B5EF4-FFF2-40B4-BE49-F238E27FC236}">
                <a16:creationId xmlns:a16="http://schemas.microsoft.com/office/drawing/2014/main" id="{88933080-F106-44DD-8DF2-3E3D0A0D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0422" name="Text Box 13">
            <a:extLst>
              <a:ext uri="{FF2B5EF4-FFF2-40B4-BE49-F238E27FC236}">
                <a16:creationId xmlns:a16="http://schemas.microsoft.com/office/drawing/2014/main" id="{721FA368-81FB-48AF-86C4-343FE73E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A2D4E3-BB29-45BE-9114-B39620A0A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وَاغْفِرْ لِيَ الذَّنْبَ الَّذِي يَحْبِسُ عَلَيَّ الْخُلُقَ،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94AF1E9-C0F4-4E61-8A43-1BB7216D8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/>
              </a:rPr>
              <a:t>and (please) forgive me the sin that prevents me from enjoying high morals,</a:t>
            </a:r>
          </a:p>
          <a:p>
            <a:pPr marL="342900" indent="-342900">
              <a:defRPr/>
            </a:pPr>
            <a:r>
              <a:rPr lang="en-US" sz="2800" kern="1200" dirty="0" err="1">
                <a:ea typeface="+mn-lt"/>
                <a:cs typeface="+mn-lt"/>
              </a:rPr>
              <a:t>میرا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وہ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گناہ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بخش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دے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کہ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جس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نے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مجھ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کو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بدخلقی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میں</a:t>
            </a:r>
            <a:r>
              <a:rPr lang="en-US" sz="2800" kern="1200" dirty="0">
                <a:ea typeface="+mn-lt"/>
                <a:cs typeface="+mn-lt"/>
              </a:rPr>
              <a:t> </a:t>
            </a:r>
            <a:r>
              <a:rPr lang="en-US" sz="2800" kern="1200" dirty="0" err="1">
                <a:ea typeface="+mn-lt"/>
                <a:cs typeface="+mn-lt"/>
              </a:rPr>
              <a:t>پھنسادیا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61444" name="Subtitle 4">
            <a:extLst>
              <a:ext uri="{FF2B5EF4-FFF2-40B4-BE49-F238E27FC236}">
                <a16:creationId xmlns:a16="http://schemas.microsoft.com/office/drawing/2014/main" id="{C42170F0-3119-4058-893E-8D8DC57E3231}"/>
              </a:ext>
            </a:extLst>
          </p:cNvPr>
          <p:cNvSpPr txBox="1">
            <a:spLocks/>
          </p:cNvSpPr>
          <p:nvPr/>
        </p:nvSpPr>
        <p:spPr bwMode="auto">
          <a:xfrm>
            <a:off x="304800" y="484948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ghfir liya aldhdhanba alladhy yahbisu `alayya alkhuluqa</a:t>
            </a:r>
          </a:p>
        </p:txBody>
      </p:sp>
      <p:sp>
        <p:nvSpPr>
          <p:cNvPr id="61445" name="Text Box 13">
            <a:extLst>
              <a:ext uri="{FF2B5EF4-FFF2-40B4-BE49-F238E27FC236}">
                <a16:creationId xmlns:a16="http://schemas.microsoft.com/office/drawing/2014/main" id="{973A3E79-E574-44D7-9676-1133986D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1446" name="Text Box 13">
            <a:extLst>
              <a:ext uri="{FF2B5EF4-FFF2-40B4-BE49-F238E27FC236}">
                <a16:creationId xmlns:a16="http://schemas.microsoft.com/office/drawing/2014/main" id="{681A7F34-77FD-494D-87A6-07AB9C0A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B460E6E-A1C2-4AB8-8EE0-5FEA71226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وَيُضَيِّقُ عَلَيَّ الرّزْقَ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9730ECD-1C65-4A0A-8EEB-CB124CE6B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suppresses my sustenance,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روزی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تنگی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باعث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62468" name="Subtitle 4">
            <a:extLst>
              <a:ext uri="{FF2B5EF4-FFF2-40B4-BE49-F238E27FC236}">
                <a16:creationId xmlns:a16="http://schemas.microsoft.com/office/drawing/2014/main" id="{98C746D1-A2DE-417A-91E7-C6B81281478E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yudayyiqu `alayya alrrzqa </a:t>
            </a:r>
          </a:p>
        </p:txBody>
      </p:sp>
      <p:sp>
        <p:nvSpPr>
          <p:cNvPr id="62469" name="Text Box 13">
            <a:extLst>
              <a:ext uri="{FF2B5EF4-FFF2-40B4-BE49-F238E27FC236}">
                <a16:creationId xmlns:a16="http://schemas.microsoft.com/office/drawing/2014/main" id="{4D01C89A-A3FB-4E7F-B558-BC26F9FD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2470" name="Text Box 13">
            <a:extLst>
              <a:ext uri="{FF2B5EF4-FFF2-40B4-BE49-F238E27FC236}">
                <a16:creationId xmlns:a16="http://schemas.microsoft.com/office/drawing/2014/main" id="{88532FA5-6A18-4D72-AC99-4E4D996E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E4756DD-B8FE-41F8-BC69-9C2D6FA7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حَتَّى أَقُومَ بِصَالِحِ رِضَاكَ،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37930BC-279A-4D21-B00D-750A1C3B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I will do that which excellently achieves Your satisfaction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تاکہ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بہترین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رضا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حاصل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کرسکوں</a:t>
            </a:r>
            <a:endParaRPr lang="en-US" dirty="0" err="1"/>
          </a:p>
        </p:txBody>
      </p:sp>
      <p:sp>
        <p:nvSpPr>
          <p:cNvPr id="63492" name="Subtitle 4">
            <a:extLst>
              <a:ext uri="{FF2B5EF4-FFF2-40B4-BE49-F238E27FC236}">
                <a16:creationId xmlns:a16="http://schemas.microsoft.com/office/drawing/2014/main" id="{29873830-525C-4736-A164-FA46EB8BED0C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hatta aquma bisalihi ridaka</a:t>
            </a:r>
          </a:p>
        </p:txBody>
      </p:sp>
      <p:sp>
        <p:nvSpPr>
          <p:cNvPr id="63493" name="Text Box 13">
            <a:extLst>
              <a:ext uri="{FF2B5EF4-FFF2-40B4-BE49-F238E27FC236}">
                <a16:creationId xmlns:a16="http://schemas.microsoft.com/office/drawing/2014/main" id="{BEE027DD-E03C-416E-B338-58ADAE4C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3494" name="Text Box 13">
            <a:extLst>
              <a:ext uri="{FF2B5EF4-FFF2-40B4-BE49-F238E27FC236}">
                <a16:creationId xmlns:a16="http://schemas.microsoft.com/office/drawing/2014/main" id="{101829FE-4218-4ACB-8475-E28FCDFE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CEDE9D4-7390-40D4-B02E-5D6CF3ABC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وَأَنْعَمَ بِجَزِيلِ عَطَائِكَ،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CF18FC3-2EAD-481D-A06E-4E166DC07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will enjoy Your profuse granting,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مہربانی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نعمتیں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عنایت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فرما</a:t>
            </a:r>
            <a:endParaRPr lang="en-US" dirty="0" err="1"/>
          </a:p>
        </p:txBody>
      </p:sp>
      <p:sp>
        <p:nvSpPr>
          <p:cNvPr id="64516" name="Subtitle 4">
            <a:extLst>
              <a:ext uri="{FF2B5EF4-FFF2-40B4-BE49-F238E27FC236}">
                <a16:creationId xmlns:a16="http://schemas.microsoft.com/office/drawing/2014/main" id="{ED6D18D9-DAB6-4AAA-A397-300D23BE3B4D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an`ama bijazili `ata’ika</a:t>
            </a:r>
          </a:p>
        </p:txBody>
      </p:sp>
      <p:sp>
        <p:nvSpPr>
          <p:cNvPr id="64517" name="Text Box 13">
            <a:extLst>
              <a:ext uri="{FF2B5EF4-FFF2-40B4-BE49-F238E27FC236}">
                <a16:creationId xmlns:a16="http://schemas.microsoft.com/office/drawing/2014/main" id="{78E5E075-038A-456D-933D-868F6C5F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4518" name="Text Box 13">
            <a:extLst>
              <a:ext uri="{FF2B5EF4-FFF2-40B4-BE49-F238E27FC236}">
                <a16:creationId xmlns:a16="http://schemas.microsoft.com/office/drawing/2014/main" id="{5CD43DAF-F718-4A38-A0C1-274B749B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AD0B0A0-831E-4590-A9F0-6F1C1459B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وَأَسْعَدَ بِسَابِغِ نَعْمَائِكَ،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9D08598-CE2E-4197-8A99-425CCC6DE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will be delighted by Your abundant bounties.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اپنی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کثیر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نعمتوں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بہرہ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مند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کردے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65540" name="Subtitle 4">
            <a:extLst>
              <a:ext uri="{FF2B5EF4-FFF2-40B4-BE49-F238E27FC236}">
                <a16:creationId xmlns:a16="http://schemas.microsoft.com/office/drawing/2014/main" id="{E4F424A0-C272-429C-BB8D-3EA32BFA331A}"/>
              </a:ext>
            </a:extLst>
          </p:cNvPr>
          <p:cNvSpPr txBox="1">
            <a:spLocks/>
          </p:cNvSpPr>
          <p:nvPr/>
        </p:nvSpPr>
        <p:spPr bwMode="auto">
          <a:xfrm>
            <a:off x="304800" y="49069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as`ada bisabighi na`ma’ika</a:t>
            </a:r>
          </a:p>
        </p:txBody>
      </p:sp>
      <p:sp>
        <p:nvSpPr>
          <p:cNvPr id="65541" name="Text Box 13">
            <a:extLst>
              <a:ext uri="{FF2B5EF4-FFF2-40B4-BE49-F238E27FC236}">
                <a16:creationId xmlns:a16="http://schemas.microsoft.com/office/drawing/2014/main" id="{6D4B68AE-8846-432A-A23F-0855616E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5542" name="Text Box 13">
            <a:extLst>
              <a:ext uri="{FF2B5EF4-FFF2-40B4-BE49-F238E27FC236}">
                <a16:creationId xmlns:a16="http://schemas.microsoft.com/office/drawing/2014/main" id="{7AA6D033-64D1-48BB-A64B-C425FAA0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511BC565-5293-46D9-B142-DD8846FFC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فَقَدْ لُذْتُ بِحَرَمِكَ،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F858986-5D72-4B76-A163-A6E041904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having recourse to Your sanctity,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کیونکہ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آستان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</a:t>
            </a:r>
            <a:endParaRPr lang="en-US" dirty="0" err="1"/>
          </a:p>
        </p:txBody>
      </p:sp>
      <p:sp>
        <p:nvSpPr>
          <p:cNvPr id="66564" name="Subtitle 4">
            <a:extLst>
              <a:ext uri="{FF2B5EF4-FFF2-40B4-BE49-F238E27FC236}">
                <a16:creationId xmlns:a16="http://schemas.microsoft.com/office/drawing/2014/main" id="{B2E58706-5DBE-4DC4-BEF7-1B8B6025357C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faqad ludhtu biharamika</a:t>
            </a:r>
          </a:p>
        </p:txBody>
      </p:sp>
      <p:sp>
        <p:nvSpPr>
          <p:cNvPr id="66565" name="Text Box 13">
            <a:extLst>
              <a:ext uri="{FF2B5EF4-FFF2-40B4-BE49-F238E27FC236}">
                <a16:creationId xmlns:a16="http://schemas.microsoft.com/office/drawing/2014/main" id="{0B845DBF-C817-4F97-92F5-24A04EA9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6566" name="Text Box 13">
            <a:extLst>
              <a:ext uri="{FF2B5EF4-FFF2-40B4-BE49-F238E27FC236}">
                <a16:creationId xmlns:a16="http://schemas.microsoft.com/office/drawing/2014/main" id="{A1C27806-4875-4F08-9056-1C3E92488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F36981F-6993-4FD5-B15C-1351BE57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EC833FB-C999-4A8D-A8F6-271CCB2A9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11268" name="Subtitle 4">
            <a:extLst>
              <a:ext uri="{FF2B5EF4-FFF2-40B4-BE49-F238E27FC236}">
                <a16:creationId xmlns:a16="http://schemas.microsoft.com/office/drawing/2014/main" id="{A3365A6F-51BD-4357-AD5B-F6DD312B68B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  <a:p>
            <a:pPr algn="ctr">
              <a:buNone/>
            </a:pPr>
            <a:endParaRPr lang="fi-FI" altLang="en-US" b="1" i="1" dirty="0">
              <a:ea typeface="MS Mincho" panose="02020609040205080304" pitchFamily="49" charset="-128"/>
            </a:endParaRPr>
          </a:p>
        </p:txBody>
      </p:sp>
      <p:sp>
        <p:nvSpPr>
          <p:cNvPr id="11269" name="Text Box 13">
            <a:extLst>
              <a:ext uri="{FF2B5EF4-FFF2-40B4-BE49-F238E27FC236}">
                <a16:creationId xmlns:a16="http://schemas.microsoft.com/office/drawing/2014/main" id="{DBDE6BC1-2508-44FA-BAAF-BA233C9A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1270" name="Text Box 13">
            <a:extLst>
              <a:ext uri="{FF2B5EF4-FFF2-40B4-BE49-F238E27FC236}">
                <a16:creationId xmlns:a16="http://schemas.microsoft.com/office/drawing/2014/main" id="{A6B6BF37-235B-4232-ABBD-149AB428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D0AE5F4-81EE-40C3-BC28-FCE76BC49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وَتَعَرَّضْتُ لِكَرَمِكَ،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FE081CE-5C00-4A3F-8D62-D292BF0A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am asking for Your generosity,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بخشش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امید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لگائے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67588" name="Subtitle 4">
            <a:extLst>
              <a:ext uri="{FF2B5EF4-FFF2-40B4-BE49-F238E27FC236}">
                <a16:creationId xmlns:a16="http://schemas.microsoft.com/office/drawing/2014/main" id="{84FFB4E0-A62A-47C8-A915-FE67E8B5068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ta`arradtu likaramika</a:t>
            </a:r>
          </a:p>
        </p:txBody>
      </p:sp>
      <p:sp>
        <p:nvSpPr>
          <p:cNvPr id="67589" name="Text Box 13">
            <a:extLst>
              <a:ext uri="{FF2B5EF4-FFF2-40B4-BE49-F238E27FC236}">
                <a16:creationId xmlns:a16="http://schemas.microsoft.com/office/drawing/2014/main" id="{43A00695-9D3A-4C24-981F-5F8BCB5A8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7590" name="Text Box 13">
            <a:extLst>
              <a:ext uri="{FF2B5EF4-FFF2-40B4-BE49-F238E27FC236}">
                <a16:creationId xmlns:a16="http://schemas.microsoft.com/office/drawing/2014/main" id="{EA0F8CEA-7397-4842-A974-7CE65305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7CBC7E9-EE46-4564-A8A8-8ADEEEEF5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وَاسْتَعَذْتُ بِعَفْوِكَ مِنْ عُقُوبَتِكَ،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8357BE-26A0-4369-94F9-C2D9E314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am taking shelter in Your pardon against Your punishment,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عذاب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عفو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68612" name="Subtitle 4">
            <a:extLst>
              <a:ext uri="{FF2B5EF4-FFF2-40B4-BE49-F238E27FC236}">
                <a16:creationId xmlns:a16="http://schemas.microsoft.com/office/drawing/2014/main" id="{06A536DE-2625-4CDB-92C2-64766DB9C0E2}"/>
              </a:ext>
            </a:extLst>
          </p:cNvPr>
          <p:cNvSpPr txBox="1">
            <a:spLocks/>
          </p:cNvSpPr>
          <p:nvPr/>
        </p:nvSpPr>
        <p:spPr bwMode="auto">
          <a:xfrm>
            <a:off x="304800" y="49788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wasta`adhtu bi`afwika min `uqubatika</a:t>
            </a:r>
          </a:p>
        </p:txBody>
      </p:sp>
      <p:sp>
        <p:nvSpPr>
          <p:cNvPr id="68613" name="Text Box 13">
            <a:extLst>
              <a:ext uri="{FF2B5EF4-FFF2-40B4-BE49-F238E27FC236}">
                <a16:creationId xmlns:a16="http://schemas.microsoft.com/office/drawing/2014/main" id="{020CC133-05A8-413D-8ECB-AA9608E1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8614" name="Text Box 13">
            <a:extLst>
              <a:ext uri="{FF2B5EF4-FFF2-40B4-BE49-F238E27FC236}">
                <a16:creationId xmlns:a16="http://schemas.microsoft.com/office/drawing/2014/main" id="{E04D595F-3FFB-4ED9-9F8D-63ADB0AA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97BDD8F-3601-41D7-A350-DB3FABB4D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وَبِحِلْمِكَ مِنْ غَضَبِكَ،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8481043-8A32-4E1B-AAB8-D780A154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Your forbearance against Your ire.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غضب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نرم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پناہ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لیتا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endParaRPr lang="en-US" dirty="0" err="1"/>
          </a:p>
        </p:txBody>
      </p:sp>
      <p:sp>
        <p:nvSpPr>
          <p:cNvPr id="69636" name="Subtitle 4">
            <a:extLst>
              <a:ext uri="{FF2B5EF4-FFF2-40B4-BE49-F238E27FC236}">
                <a16:creationId xmlns:a16="http://schemas.microsoft.com/office/drawing/2014/main" id="{E062C1CC-0EDC-42A2-83D3-986D2CD519C8}"/>
              </a:ext>
            </a:extLst>
          </p:cNvPr>
          <p:cNvSpPr txBox="1">
            <a:spLocks/>
          </p:cNvSpPr>
          <p:nvPr/>
        </p:nvSpPr>
        <p:spPr bwMode="auto">
          <a:xfrm>
            <a:off x="304800" y="49788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bihilmika min ghadabika</a:t>
            </a:r>
          </a:p>
        </p:txBody>
      </p:sp>
      <p:sp>
        <p:nvSpPr>
          <p:cNvPr id="69637" name="Text Box 13">
            <a:extLst>
              <a:ext uri="{FF2B5EF4-FFF2-40B4-BE49-F238E27FC236}">
                <a16:creationId xmlns:a16="http://schemas.microsoft.com/office/drawing/2014/main" id="{27BEC2FB-2319-454E-B530-7E02B119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69638" name="Text Box 13">
            <a:extLst>
              <a:ext uri="{FF2B5EF4-FFF2-40B4-BE49-F238E27FC236}">
                <a16:creationId xmlns:a16="http://schemas.microsoft.com/office/drawing/2014/main" id="{91E5D321-E431-4836-942B-B83C043D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F0B82AE-C2DE-4419-AE47-F70C023F8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فَجُدْ بِمَا سَأَلْتُكَ،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D4E2E53-C756-4BDC-A81D-24B32F11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bestow upon me generously with that which I have asked from You,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مجھے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سوال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70660" name="Subtitle 4">
            <a:extLst>
              <a:ext uri="{FF2B5EF4-FFF2-40B4-BE49-F238E27FC236}">
                <a16:creationId xmlns:a16="http://schemas.microsoft.com/office/drawing/2014/main" id="{488C6173-DC25-447D-B77E-3634F7BB206A}"/>
              </a:ext>
            </a:extLst>
          </p:cNvPr>
          <p:cNvSpPr txBox="1">
            <a:spLocks/>
          </p:cNvSpPr>
          <p:nvPr/>
        </p:nvSpPr>
        <p:spPr bwMode="auto">
          <a:xfrm>
            <a:off x="261668" y="587027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fajud bima sa-altuka</a:t>
            </a:r>
          </a:p>
        </p:txBody>
      </p:sp>
      <p:sp>
        <p:nvSpPr>
          <p:cNvPr id="70661" name="Text Box 13">
            <a:extLst>
              <a:ext uri="{FF2B5EF4-FFF2-40B4-BE49-F238E27FC236}">
                <a16:creationId xmlns:a16="http://schemas.microsoft.com/office/drawing/2014/main" id="{DAFF2CB9-6E3E-4C5A-BE95-36D877C5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0662" name="Text Box 13">
            <a:extLst>
              <a:ext uri="{FF2B5EF4-FFF2-40B4-BE49-F238E27FC236}">
                <a16:creationId xmlns:a16="http://schemas.microsoft.com/office/drawing/2014/main" id="{623342B8-C75F-4597-AFD0-37C224E7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E7468AE-A271-4010-A5EB-998A75FC2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وَأَنِلْ مَا الْتَمَسْتُ مِنْكَ،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3A568E5-1E36-4CE4-9E92-A538E504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confer upon me with that which I have begged from You,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کامیاب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خواہش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71684" name="Subtitle 4">
            <a:extLst>
              <a:ext uri="{FF2B5EF4-FFF2-40B4-BE49-F238E27FC236}">
                <a16:creationId xmlns:a16="http://schemas.microsoft.com/office/drawing/2014/main" id="{88B69824-52FA-4335-927F-BC9DA9E4FF18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endParaRPr lang="fi-FI" altLang="en-US" b="1" i="1" dirty="0">
              <a:latin typeface="Arial"/>
              <a:ea typeface="MS Mincho"/>
              <a:cs typeface="Arial"/>
            </a:endParaRPr>
          </a:p>
          <a:p>
            <a:pPr algn="ctr">
              <a:buFontTx/>
              <a:buNone/>
            </a:pPr>
            <a:r>
              <a:rPr lang="fi-FI" altLang="en-US" b="1" i="1" dirty="0" err="1">
                <a:latin typeface="Arial"/>
                <a:ea typeface="MS Mincho"/>
                <a:cs typeface="Arial"/>
              </a:rPr>
              <a:t>wa</a:t>
            </a:r>
            <a:r>
              <a:rPr lang="fi-FI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fi-FI" altLang="en-US" b="1" i="1" dirty="0" err="1">
                <a:latin typeface="Arial"/>
                <a:ea typeface="MS Mincho"/>
                <a:cs typeface="Arial"/>
              </a:rPr>
              <a:t>anil</a:t>
            </a:r>
            <a:r>
              <a:rPr lang="fi-FI" altLang="en-US" b="1" i="1" dirty="0">
                <a:latin typeface="Arial"/>
                <a:ea typeface="MS Mincho"/>
                <a:cs typeface="Arial"/>
              </a:rPr>
              <a:t> ma </a:t>
            </a:r>
            <a:r>
              <a:rPr lang="fi-FI" altLang="en-US" b="1" i="1" dirty="0" err="1">
                <a:latin typeface="Arial"/>
                <a:ea typeface="MS Mincho"/>
                <a:cs typeface="Arial"/>
              </a:rPr>
              <a:t>altamastu</a:t>
            </a:r>
            <a:r>
              <a:rPr lang="fi-FI" altLang="en-US" b="1" i="1" dirty="0">
                <a:latin typeface="Arial"/>
                <a:ea typeface="MS Mincho"/>
                <a:cs typeface="Arial"/>
              </a:rPr>
              <a:t> </a:t>
            </a:r>
            <a:r>
              <a:rPr lang="fi-FI" altLang="en-US" b="1" i="1" dirty="0" err="1">
                <a:latin typeface="Arial"/>
                <a:ea typeface="MS Mincho"/>
                <a:cs typeface="Arial"/>
              </a:rPr>
              <a:t>minka</a:t>
            </a:r>
            <a:endParaRPr lang="fi-FI" altLang="en-US" b="1" i="1">
              <a:latin typeface="Arial"/>
              <a:ea typeface="MS Mincho"/>
              <a:cs typeface="Arial"/>
            </a:endParaRPr>
          </a:p>
        </p:txBody>
      </p:sp>
      <p:sp>
        <p:nvSpPr>
          <p:cNvPr id="71685" name="Text Box 13">
            <a:extLst>
              <a:ext uri="{FF2B5EF4-FFF2-40B4-BE49-F238E27FC236}">
                <a16:creationId xmlns:a16="http://schemas.microsoft.com/office/drawing/2014/main" id="{9106677F-D059-40B1-A4F7-DE3996D7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1686" name="Text Box 13">
            <a:extLst>
              <a:ext uri="{FF2B5EF4-FFF2-40B4-BE49-F238E27FC236}">
                <a16:creationId xmlns:a16="http://schemas.microsoft.com/office/drawing/2014/main" id="{9A70325F-43C3-4C49-B23B-7B2F756F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2633C55-86F0-44F7-A4AC-87EC39DB2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أَسْأَلُكَ بِكَ لا بِشَيْءٍ هُوَ أَعْظَمُ مِنْكَ.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0965C83-C997-4425-A05D-677A69AA6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beseech You in Your name, since there is nothing great that You are.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میں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ذریعے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سوال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کرتا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تجھ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بزرگتر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چیز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72708" name="Subtitle 4">
            <a:extLst>
              <a:ext uri="{FF2B5EF4-FFF2-40B4-BE49-F238E27FC236}">
                <a16:creationId xmlns:a16="http://schemas.microsoft.com/office/drawing/2014/main" id="{895EAD3B-1D04-4C83-974D-0123743ED8AB}"/>
              </a:ext>
            </a:extLst>
          </p:cNvPr>
          <p:cNvSpPr txBox="1">
            <a:spLocks/>
          </p:cNvSpPr>
          <p:nvPr/>
        </p:nvSpPr>
        <p:spPr bwMode="auto">
          <a:xfrm>
            <a:off x="232913" y="548208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asaluka bika la bishay‘in huwa a`zamu minka</a:t>
            </a:r>
          </a:p>
        </p:txBody>
      </p:sp>
      <p:sp>
        <p:nvSpPr>
          <p:cNvPr id="72709" name="Text Box 13">
            <a:extLst>
              <a:ext uri="{FF2B5EF4-FFF2-40B4-BE49-F238E27FC236}">
                <a16:creationId xmlns:a16="http://schemas.microsoft.com/office/drawing/2014/main" id="{36B78C3A-1059-45A0-B836-79FE801F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2710" name="Text Box 13">
            <a:extLst>
              <a:ext uri="{FF2B5EF4-FFF2-40B4-BE49-F238E27FC236}">
                <a16:creationId xmlns:a16="http://schemas.microsoft.com/office/drawing/2014/main" id="{AA434893-859C-4BDD-AF71-ED6D087F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8DDD872D-4E36-4044-BB85-0F7BB225D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114BBAD-9A3B-481E-9A2D-7F451C4E0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73732" name="Subtitle 4">
            <a:extLst>
              <a:ext uri="{FF2B5EF4-FFF2-40B4-BE49-F238E27FC236}">
                <a16:creationId xmlns:a16="http://schemas.microsoft.com/office/drawing/2014/main" id="{1C5A3AF0-E638-4F2C-A93E-5672AFFEF60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73733" name="Text Box 13">
            <a:extLst>
              <a:ext uri="{FF2B5EF4-FFF2-40B4-BE49-F238E27FC236}">
                <a16:creationId xmlns:a16="http://schemas.microsoft.com/office/drawing/2014/main" id="{3F0C9986-5733-4D7F-A47C-A66399025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3734" name="Text Box 13">
            <a:extLst>
              <a:ext uri="{FF2B5EF4-FFF2-40B4-BE49-F238E27FC236}">
                <a16:creationId xmlns:a16="http://schemas.microsoft.com/office/drawing/2014/main" id="{F2DF586F-052D-497F-AABF-5D80BC17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3">
            <a:extLst>
              <a:ext uri="{FF2B5EF4-FFF2-40B4-BE49-F238E27FC236}">
                <a16:creationId xmlns:a16="http://schemas.microsoft.com/office/drawing/2014/main" id="{322DEB18-2941-4BB1-9452-F6195305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4755" name="Text Box 13">
            <a:extLst>
              <a:ext uri="{FF2B5EF4-FFF2-40B4-BE49-F238E27FC236}">
                <a16:creationId xmlns:a16="http://schemas.microsoft.com/office/drawing/2014/main" id="{DBBB119A-E0FF-49AA-86AC-9C5D5E99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4756" name="AutoShape 2">
            <a:extLst>
              <a:ext uri="{FF2B5EF4-FFF2-40B4-BE49-F238E27FC236}">
                <a16:creationId xmlns:a16="http://schemas.microsoft.com/office/drawing/2014/main" id="{B1013BAD-5EBF-4CED-ABAF-1E72597A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82688"/>
            <a:ext cx="8135937" cy="460851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4757" name="Text Box 7">
            <a:extLst>
              <a:ext uri="{FF2B5EF4-FFF2-40B4-BE49-F238E27FC236}">
                <a16:creationId xmlns:a16="http://schemas.microsoft.com/office/drawing/2014/main" id="{51F3A6CA-F113-4EC0-8341-C3718569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293813"/>
            <a:ext cx="80025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PLEASE GO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SAJDAH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5400" b="1" i="1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5400" b="1" i="1">
                <a:solidFill>
                  <a:srgbClr val="FFFF00"/>
                </a:solidFill>
                <a:latin typeface="Trebuchet MS" panose="020B0603020202020204" pitchFamily="34" charset="0"/>
              </a:rPr>
              <a:t>And recite the following: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99F263B-26DE-4BB1-BF04-D2B7D921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رَبِّ.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98709FE-4F92-41B1-BFD0-FB3A7619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Lord!</a:t>
            </a:r>
          </a:p>
          <a:p>
            <a:pPr marL="342900" indent="-342900">
              <a:defRPr/>
            </a:pPr>
            <a:r>
              <a:rPr lang="en-US" sz="3600" b="1" kern="1200" dirty="0" err="1">
                <a:ea typeface="MS Mincho"/>
              </a:rPr>
              <a:t>اے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میرے</a:t>
            </a:r>
            <a:r>
              <a:rPr lang="en-US" sz="3600" b="1" kern="1200" dirty="0">
                <a:ea typeface="MS Mincho"/>
              </a:rPr>
              <a:t> </a:t>
            </a:r>
            <a:r>
              <a:rPr lang="en-US" sz="3600" b="1" kern="1200" dirty="0" err="1">
                <a:ea typeface="MS Mincho"/>
              </a:rPr>
              <a:t>معبود</a:t>
            </a:r>
            <a:endParaRPr lang="en-US" sz="3600" b="1" kern="1200" dirty="0" err="1">
              <a:ea typeface="MS Mincho" pitchFamily="49" charset="-128"/>
            </a:endParaRPr>
          </a:p>
        </p:txBody>
      </p:sp>
      <p:sp>
        <p:nvSpPr>
          <p:cNvPr id="75780" name="Subtitle 4">
            <a:extLst>
              <a:ext uri="{FF2B5EF4-FFF2-40B4-BE49-F238E27FC236}">
                <a16:creationId xmlns:a16="http://schemas.microsoft.com/office/drawing/2014/main" id="{D185025C-1934-46B3-B5F0-8B91F7BFD381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rabb(i)</a:t>
            </a:r>
          </a:p>
        </p:txBody>
      </p:sp>
      <p:sp>
        <p:nvSpPr>
          <p:cNvPr id="75781" name="Text Box 13">
            <a:extLst>
              <a:ext uri="{FF2B5EF4-FFF2-40B4-BE49-F238E27FC236}">
                <a16:creationId xmlns:a16="http://schemas.microsoft.com/office/drawing/2014/main" id="{5EC6F20C-C7FA-4EC2-A6A5-0333BC75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5782" name="Text Box 13">
            <a:extLst>
              <a:ext uri="{FF2B5EF4-FFF2-40B4-BE49-F238E27FC236}">
                <a16:creationId xmlns:a16="http://schemas.microsoft.com/office/drawing/2014/main" id="{DFB9792C-3716-410D-9D25-6BFF9162F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5783" name="Text Box 2">
            <a:extLst>
              <a:ext uri="{FF2B5EF4-FFF2-40B4-BE49-F238E27FC236}">
                <a16:creationId xmlns:a16="http://schemas.microsoft.com/office/drawing/2014/main" id="{ECFBDA6D-313A-4ED4-BA89-FC11CEFC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000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rebuchet MS" panose="020B0603020202020204" pitchFamily="34" charset="0"/>
              </a:rPr>
              <a:t>Recite 20 times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D2BCCEA-4DB8-47E4-B61A-ABD2FC87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اَللهُ.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05714CE-75A8-476C-A002-9B21736CC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Allah!</a:t>
            </a:r>
          </a:p>
          <a:p>
            <a:pPr marL="342900" indent="-342900">
              <a:defRPr/>
            </a:pPr>
            <a:r>
              <a:rPr lang="en-US" sz="3600" b="1" kern="1200" dirty="0">
                <a:ea typeface="MS Mincho"/>
              </a:rPr>
              <a:t> </a:t>
            </a:r>
            <a:r>
              <a:rPr lang="en-US" sz="3600" b="1" kern="1200" dirty="0" err="1">
                <a:ea typeface="MS Mincho"/>
              </a:rPr>
              <a:t>اے</a:t>
            </a:r>
            <a:r>
              <a:rPr lang="en-US" sz="3600" b="1" kern="1200" dirty="0">
                <a:ea typeface="MS Mincho"/>
              </a:rPr>
              <a:t> </a:t>
            </a:r>
            <a:r>
              <a:rPr lang="ar-SA" sz="3600" kern="1200" dirty="0">
                <a:latin typeface="Simplified Arabic"/>
                <a:ea typeface="MS Mincho"/>
                <a:cs typeface="Simplified Arabic"/>
              </a:rPr>
              <a:t>اَلله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6804" name="Subtitle 4">
            <a:extLst>
              <a:ext uri="{FF2B5EF4-FFF2-40B4-BE49-F238E27FC236}">
                <a16:creationId xmlns:a16="http://schemas.microsoft.com/office/drawing/2014/main" id="{9578F86B-0939-4AA9-BECC-E6F1738FBA1E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allah(u)</a:t>
            </a:r>
          </a:p>
        </p:txBody>
      </p:sp>
      <p:sp>
        <p:nvSpPr>
          <p:cNvPr id="76805" name="Text Box 13">
            <a:extLst>
              <a:ext uri="{FF2B5EF4-FFF2-40B4-BE49-F238E27FC236}">
                <a16:creationId xmlns:a16="http://schemas.microsoft.com/office/drawing/2014/main" id="{5C7294A9-696B-4A3A-ADEA-937CD85D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6806" name="Text Box 13">
            <a:extLst>
              <a:ext uri="{FF2B5EF4-FFF2-40B4-BE49-F238E27FC236}">
                <a16:creationId xmlns:a16="http://schemas.microsoft.com/office/drawing/2014/main" id="{DCBD1287-A7DA-429E-B21D-D9C49205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6807" name="Text Box 2">
            <a:extLst>
              <a:ext uri="{FF2B5EF4-FFF2-40B4-BE49-F238E27FC236}">
                <a16:creationId xmlns:a16="http://schemas.microsoft.com/office/drawing/2014/main" id="{C678526D-2639-47A3-BDA1-BB155B54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000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rebuchet MS" panose="020B0603020202020204" pitchFamily="34" charset="0"/>
              </a:rPr>
              <a:t>Recite 7 times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DE7FB46-6030-4D0B-87C2-75F7E7422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5717AA6-BDDB-44F2-920A-5C45677D6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شُروع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اَللہ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پاک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نام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بڑا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مہر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نہايت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رحم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07831594-7B2F-4632-AA4C-FD154E5CA66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12293" name="Text Box 13">
            <a:extLst>
              <a:ext uri="{FF2B5EF4-FFF2-40B4-BE49-F238E27FC236}">
                <a16:creationId xmlns:a16="http://schemas.microsoft.com/office/drawing/2014/main" id="{7F9794EC-91B6-4176-9538-D1207958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2294" name="Text Box 13">
            <a:extLst>
              <a:ext uri="{FF2B5EF4-FFF2-40B4-BE49-F238E27FC236}">
                <a16:creationId xmlns:a16="http://schemas.microsoft.com/office/drawing/2014/main" id="{EA7DCAE5-2A35-4DFE-A58E-4483806D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D9F1BA5-7A7B-4585-83FF-C4AB58DD0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لا حَوْلَ وَلا قُوَّةَ إلاَّ بِاللّهِ.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46DA2DF-EE06-42E4-8F7C-95A0B7C07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neither might nor power save with Allah.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پروردگار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طاقت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قوت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مگر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77828" name="Subtitle 4">
            <a:extLst>
              <a:ext uri="{FF2B5EF4-FFF2-40B4-BE49-F238E27FC236}">
                <a16:creationId xmlns:a16="http://schemas.microsoft.com/office/drawing/2014/main" id="{80000320-75CD-4922-A33E-E429D1CFDDF8}"/>
              </a:ext>
            </a:extLst>
          </p:cNvPr>
          <p:cNvSpPr txBox="1">
            <a:spLocks/>
          </p:cNvSpPr>
          <p:nvPr/>
        </p:nvSpPr>
        <p:spPr bwMode="auto">
          <a:xfrm>
            <a:off x="304800" y="549646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 hawla wala quwwata illa billah(i)</a:t>
            </a:r>
          </a:p>
        </p:txBody>
      </p:sp>
      <p:sp>
        <p:nvSpPr>
          <p:cNvPr id="77829" name="Text Box 13">
            <a:extLst>
              <a:ext uri="{FF2B5EF4-FFF2-40B4-BE49-F238E27FC236}">
                <a16:creationId xmlns:a16="http://schemas.microsoft.com/office/drawing/2014/main" id="{73F15E67-AEBD-406D-A3DA-813FCAA9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7830" name="Text Box 13">
            <a:extLst>
              <a:ext uri="{FF2B5EF4-FFF2-40B4-BE49-F238E27FC236}">
                <a16:creationId xmlns:a16="http://schemas.microsoft.com/office/drawing/2014/main" id="{5E37FD28-74F7-49E4-B9C2-A20F34FE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7831" name="Text Box 2">
            <a:extLst>
              <a:ext uri="{FF2B5EF4-FFF2-40B4-BE49-F238E27FC236}">
                <a16:creationId xmlns:a16="http://schemas.microsoft.com/office/drawing/2014/main" id="{0CAC8104-9E2D-4CF2-96D6-E9C7CD61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000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rebuchet MS" panose="020B0603020202020204" pitchFamily="34" charset="0"/>
              </a:rPr>
              <a:t>Recite 7 times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C40F06F-79C4-43FC-A9AD-7B124E092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مَا شَاءَ اللهٌ.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4EF31E9-2417-4F5A-BEB0-ECCF1A981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that which Allah wants (will be).</a:t>
            </a:r>
          </a:p>
          <a:p>
            <a:pPr marL="342900" indent="-342900">
              <a:defRPr/>
            </a:pPr>
            <a:r>
              <a:rPr lang="ar-SA" sz="3600" kern="1200" dirty="0">
                <a:latin typeface="Simplified Arabic"/>
                <a:ea typeface="MS Mincho"/>
                <a:cs typeface="Simplified Arabic"/>
              </a:rPr>
              <a:t>َما شَاءَ اللهٌ</a:t>
            </a:r>
            <a:endParaRPr lang="en-US" dirty="0">
              <a:ea typeface="MS Mincho"/>
            </a:endParaRPr>
          </a:p>
        </p:txBody>
      </p:sp>
      <p:sp>
        <p:nvSpPr>
          <p:cNvPr id="78852" name="Subtitle 4">
            <a:extLst>
              <a:ext uri="{FF2B5EF4-FFF2-40B4-BE49-F238E27FC236}">
                <a16:creationId xmlns:a16="http://schemas.microsoft.com/office/drawing/2014/main" id="{733EC59D-6EA9-4020-AC6C-7863DFBC58E5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ma sha’allah(u)</a:t>
            </a:r>
          </a:p>
        </p:txBody>
      </p:sp>
      <p:sp>
        <p:nvSpPr>
          <p:cNvPr id="78853" name="Text Box 13">
            <a:extLst>
              <a:ext uri="{FF2B5EF4-FFF2-40B4-BE49-F238E27FC236}">
                <a16:creationId xmlns:a16="http://schemas.microsoft.com/office/drawing/2014/main" id="{761C7B8D-0748-425F-B348-DCF651A0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8854" name="Text Box 13">
            <a:extLst>
              <a:ext uri="{FF2B5EF4-FFF2-40B4-BE49-F238E27FC236}">
                <a16:creationId xmlns:a16="http://schemas.microsoft.com/office/drawing/2014/main" id="{40A26550-9A3C-4EE5-AD8D-3A6F8E4C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8855" name="Text Box 2">
            <a:extLst>
              <a:ext uri="{FF2B5EF4-FFF2-40B4-BE49-F238E27FC236}">
                <a16:creationId xmlns:a16="http://schemas.microsoft.com/office/drawing/2014/main" id="{ECED74F4-C034-49AA-96E0-87F92A81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000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rebuchet MS" panose="020B0603020202020204" pitchFamily="34" charset="0"/>
              </a:rPr>
              <a:t>Recite 10  times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E615608-2E32-4061-B5D4-D473CBA8F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لا قُوَّةَ إلاَّ بِاللّهِ.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C16FE2D-DBF8-46B7-A97E-BABF0869F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power save with Allah.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قوت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مگر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خدا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endParaRPr lang="en-US" dirty="0" err="1"/>
          </a:p>
        </p:txBody>
      </p:sp>
      <p:sp>
        <p:nvSpPr>
          <p:cNvPr id="79876" name="Subtitle 4">
            <a:extLst>
              <a:ext uri="{FF2B5EF4-FFF2-40B4-BE49-F238E27FC236}">
                <a16:creationId xmlns:a16="http://schemas.microsoft.com/office/drawing/2014/main" id="{FAD74127-596F-4D58-BEF3-663997E43822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 quwwata illa billahi</a:t>
            </a:r>
          </a:p>
        </p:txBody>
      </p:sp>
      <p:sp>
        <p:nvSpPr>
          <p:cNvPr id="79877" name="Text Box 13">
            <a:extLst>
              <a:ext uri="{FF2B5EF4-FFF2-40B4-BE49-F238E27FC236}">
                <a16:creationId xmlns:a16="http://schemas.microsoft.com/office/drawing/2014/main" id="{1B96F153-F4FF-4383-8272-89E2E117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79878" name="Text Box 13">
            <a:extLst>
              <a:ext uri="{FF2B5EF4-FFF2-40B4-BE49-F238E27FC236}">
                <a16:creationId xmlns:a16="http://schemas.microsoft.com/office/drawing/2014/main" id="{CC11D94C-C5F7-4E2B-9E0E-CB0B74FB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79879" name="Text Box 2">
            <a:extLst>
              <a:ext uri="{FF2B5EF4-FFF2-40B4-BE49-F238E27FC236}">
                <a16:creationId xmlns:a16="http://schemas.microsoft.com/office/drawing/2014/main" id="{95ABE4C5-47F6-48E4-978E-1C9C046E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000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rebuchet MS" panose="020B0603020202020204" pitchFamily="34" charset="0"/>
              </a:rPr>
              <a:t>Recite 10  times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8BEFB95-8D97-4B4E-9C9A-10A687D46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1722545-13B1-45FD-AE53-E7198324E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80900" name="Subtitle 4">
            <a:extLst>
              <a:ext uri="{FF2B5EF4-FFF2-40B4-BE49-F238E27FC236}">
                <a16:creationId xmlns:a16="http://schemas.microsoft.com/office/drawing/2014/main" id="{427A631B-F526-4C94-B56F-9D8FE8CF7FF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80901" name="Text Box 13">
            <a:extLst>
              <a:ext uri="{FF2B5EF4-FFF2-40B4-BE49-F238E27FC236}">
                <a16:creationId xmlns:a16="http://schemas.microsoft.com/office/drawing/2014/main" id="{8564548E-CEE7-4ECE-9322-C0356C0D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0902" name="Text Box 13">
            <a:extLst>
              <a:ext uri="{FF2B5EF4-FFF2-40B4-BE49-F238E27FC236}">
                <a16:creationId xmlns:a16="http://schemas.microsoft.com/office/drawing/2014/main" id="{A7AF9BA6-0869-4F14-BA67-38EF4FB1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FE83B7FA-7829-41AD-8CBE-6D6C8325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75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3">
            <a:extLst>
              <a:ext uri="{FF2B5EF4-FFF2-40B4-BE49-F238E27FC236}">
                <a16:creationId xmlns:a16="http://schemas.microsoft.com/office/drawing/2014/main" id="{EDB5FB4C-6AA6-48D6-BE19-EDF8DFEB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2947" name="Text Box 13">
            <a:extLst>
              <a:ext uri="{FF2B5EF4-FFF2-40B4-BE49-F238E27FC236}">
                <a16:creationId xmlns:a16="http://schemas.microsoft.com/office/drawing/2014/main" id="{0DF7D59D-CA21-47C1-B55F-7331698C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2948" name="AutoShape 3">
            <a:extLst>
              <a:ext uri="{FF2B5EF4-FFF2-40B4-BE49-F238E27FC236}">
                <a16:creationId xmlns:a16="http://schemas.microsoft.com/office/drawing/2014/main" id="{8EC13634-0F92-47E5-9E07-9B25096A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90600"/>
            <a:ext cx="8353425" cy="50800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 b="1" i="1">
                <a:solidFill>
                  <a:srgbClr val="FFFF00"/>
                </a:solidFill>
              </a:rPr>
              <a:t>Ziyarat of Imam Hussein (A)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 b="1" i="1">
                <a:solidFill>
                  <a:srgbClr val="FFFF00"/>
                </a:solidFill>
              </a:rPr>
              <a:t>Mafateeh Al Jinaan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 b="1" i="1">
                <a:solidFill>
                  <a:srgbClr val="FFFF00"/>
                </a:solidFill>
              </a:rPr>
              <a:t>(pg. 438)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FFFF00"/>
                </a:solidFill>
              </a:rPr>
              <a:t>Please rise &amp; face towards Karbala</a:t>
            </a:r>
            <a:endParaRPr lang="nl-NL" altLang="en-US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3">
            <a:extLst>
              <a:ext uri="{FF2B5EF4-FFF2-40B4-BE49-F238E27FC236}">
                <a16:creationId xmlns:a16="http://schemas.microsoft.com/office/drawing/2014/main" id="{659690E8-D3A4-4485-9E73-7EE9101A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3971" name="Text Box 13">
            <a:extLst>
              <a:ext uri="{FF2B5EF4-FFF2-40B4-BE49-F238E27FC236}">
                <a16:creationId xmlns:a16="http://schemas.microsoft.com/office/drawing/2014/main" id="{6E452751-7866-4219-B3B0-DCE46B83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3972" name="AutoShape 2">
            <a:extLst>
              <a:ext uri="{FF2B5EF4-FFF2-40B4-BE49-F238E27FC236}">
                <a16:creationId xmlns:a16="http://schemas.microsoft.com/office/drawing/2014/main" id="{64E8E17A-6164-4A90-88FE-1C5979E0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4088"/>
            <a:ext cx="7993062" cy="460851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5284D42D-0C05-47E0-BDBD-71632602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685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</a:rPr>
              <a:t>Please recite Two Rakaat Salaat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</a:rPr>
              <a:t>Hadiya Ziyarat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3">
            <a:extLst>
              <a:ext uri="{FF2B5EF4-FFF2-40B4-BE49-F238E27FC236}">
                <a16:creationId xmlns:a16="http://schemas.microsoft.com/office/drawing/2014/main" id="{852DBFC2-1022-439A-A7E2-51681AFE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4995" name="Text Box 13">
            <a:extLst>
              <a:ext uri="{FF2B5EF4-FFF2-40B4-BE49-F238E27FC236}">
                <a16:creationId xmlns:a16="http://schemas.microsoft.com/office/drawing/2014/main" id="{F51F155C-DCE0-4493-A52F-90FBB9EA9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4996" name="AutoShape 2">
            <a:extLst>
              <a:ext uri="{FF2B5EF4-FFF2-40B4-BE49-F238E27FC236}">
                <a16:creationId xmlns:a16="http://schemas.microsoft.com/office/drawing/2014/main" id="{6D03C6BE-037C-448A-8A3F-653511AE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4088"/>
            <a:ext cx="7993062" cy="460851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874EC6E7-1DAE-476D-94B7-4D698566E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00263"/>
            <a:ext cx="6858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</a:rPr>
              <a:t>Namaaz -e-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6000" b="1" i="1">
                <a:solidFill>
                  <a:srgbClr val="FFFF00"/>
                </a:solidFill>
              </a:rPr>
              <a:t>Ja’afar-e-Tayyaar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E8A16748-F7AD-4BBD-8E18-CF9F9328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68945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342900" indent="-342900" eaLnBrk="0" hangingPunct="0"/>
            <a:lvl2pPr lvl="1" algn="ctr" eaLnBrk="1" hangingPunct="1">
              <a:defRPr sz="2900" b="1">
                <a:solidFill>
                  <a:srgbClr val="FFFF00"/>
                </a:solidFill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1">
              <a:defRPr/>
            </a:pPr>
            <a:r>
              <a:rPr lang="en-US" sz="2600" dirty="0"/>
              <a:t>Method of reciting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Namaaz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-e-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Ja’afar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-e-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Tayyaar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2600" dirty="0"/>
              <a:t>4 </a:t>
            </a:r>
            <a:r>
              <a:rPr lang="en-US" sz="2600" dirty="0" err="1"/>
              <a:t>rakaats</a:t>
            </a:r>
            <a:r>
              <a:rPr lang="en-US" sz="2600" dirty="0"/>
              <a:t> (2 </a:t>
            </a:r>
            <a:r>
              <a:rPr lang="en-US" sz="2600" dirty="0" err="1"/>
              <a:t>Namaaz</a:t>
            </a:r>
            <a:r>
              <a:rPr lang="en-US" sz="2600" dirty="0"/>
              <a:t> x 2 </a:t>
            </a:r>
            <a:r>
              <a:rPr lang="en-US" sz="2600" dirty="0" err="1"/>
              <a:t>rakaats</a:t>
            </a:r>
            <a:r>
              <a:rPr lang="en-US" sz="2600" dirty="0"/>
              <a:t> each). Following Surah to be recited after Surah Al-</a:t>
            </a:r>
            <a:r>
              <a:rPr lang="en-US" sz="2600" dirty="0" err="1"/>
              <a:t>Hamd</a:t>
            </a:r>
            <a:r>
              <a:rPr lang="en-US" sz="2600" dirty="0"/>
              <a:t> of each </a:t>
            </a:r>
            <a:r>
              <a:rPr lang="en-US" sz="2600" dirty="0" err="1"/>
              <a:t>rakaat</a:t>
            </a:r>
            <a:endParaRPr lang="en-US" sz="2600" dirty="0"/>
          </a:p>
          <a:p>
            <a:pPr lvl="1">
              <a:defRPr/>
            </a:pPr>
            <a:r>
              <a:rPr lang="en-US" sz="2600" dirty="0"/>
              <a:t>	A)  1st  </a:t>
            </a:r>
            <a:r>
              <a:rPr lang="en-US" sz="2600" dirty="0" err="1"/>
              <a:t>namaaz</a:t>
            </a:r>
            <a:r>
              <a:rPr lang="en-US" sz="2600" dirty="0"/>
              <a:t> Surah Al-</a:t>
            </a:r>
            <a:r>
              <a:rPr lang="en-US" sz="2600" dirty="0" err="1"/>
              <a:t>Zilzaal</a:t>
            </a:r>
            <a:r>
              <a:rPr lang="en-US" sz="2600" dirty="0"/>
              <a:t> in 1st </a:t>
            </a:r>
            <a:r>
              <a:rPr lang="en-US" sz="2600" dirty="0" err="1"/>
              <a:t>rakaat</a:t>
            </a:r>
            <a:r>
              <a:rPr lang="en-US" sz="2600" dirty="0"/>
              <a:t> and Surah Al-</a:t>
            </a:r>
            <a:r>
              <a:rPr lang="en-US" sz="2600" dirty="0" err="1"/>
              <a:t>Aadiyaat</a:t>
            </a:r>
            <a:r>
              <a:rPr lang="en-US" sz="2600" dirty="0"/>
              <a:t> in 2nd </a:t>
            </a:r>
            <a:r>
              <a:rPr lang="en-US" sz="2600" dirty="0" err="1"/>
              <a:t>rakaat</a:t>
            </a:r>
            <a:r>
              <a:rPr lang="en-US" sz="2600" dirty="0"/>
              <a:t>. </a:t>
            </a:r>
          </a:p>
          <a:p>
            <a:pPr lvl="1">
              <a:defRPr/>
            </a:pPr>
            <a:r>
              <a:rPr lang="en-US" sz="2600" dirty="0"/>
              <a:t>	B)  2nd </a:t>
            </a:r>
            <a:r>
              <a:rPr lang="en-US" sz="2600" dirty="0" err="1"/>
              <a:t>namaaz</a:t>
            </a:r>
            <a:r>
              <a:rPr lang="en-US" sz="2600" dirty="0"/>
              <a:t> Surah An-Nasr in 1st </a:t>
            </a:r>
            <a:r>
              <a:rPr lang="en-US" sz="2600" dirty="0" err="1"/>
              <a:t>rakaat</a:t>
            </a:r>
            <a:r>
              <a:rPr lang="en-US" sz="2600" dirty="0"/>
              <a:t> and Surah Al-</a:t>
            </a:r>
            <a:r>
              <a:rPr lang="en-US" sz="2600" dirty="0" err="1"/>
              <a:t>Ikhlaas</a:t>
            </a:r>
            <a:r>
              <a:rPr lang="en-US" sz="2600" dirty="0"/>
              <a:t> in 2nd </a:t>
            </a:r>
            <a:r>
              <a:rPr lang="en-US" sz="2600" dirty="0" err="1"/>
              <a:t>rakaat</a:t>
            </a:r>
            <a:r>
              <a:rPr lang="en-US" sz="2600" dirty="0"/>
              <a:t>. </a:t>
            </a:r>
          </a:p>
          <a:p>
            <a:pPr lvl="1">
              <a:defRPr/>
            </a:pPr>
            <a:r>
              <a:rPr lang="en-US" sz="2600" dirty="0"/>
              <a:t>        In addition 75 x </a:t>
            </a:r>
            <a:r>
              <a:rPr lang="en-US" sz="2600" dirty="0" err="1"/>
              <a:t>Tasbihaate</a:t>
            </a:r>
            <a:r>
              <a:rPr lang="en-US" sz="2600" dirty="0"/>
              <a:t> </a:t>
            </a:r>
            <a:r>
              <a:rPr lang="en-US" sz="2600" dirty="0" err="1"/>
              <a:t>Arbaa</a:t>
            </a:r>
            <a:r>
              <a:rPr lang="en-US" sz="2600" dirty="0"/>
              <a:t> have to be recited in EACH </a:t>
            </a:r>
            <a:r>
              <a:rPr lang="en-US" sz="2600" dirty="0" err="1"/>
              <a:t>rakaat</a:t>
            </a:r>
            <a:r>
              <a:rPr lang="en-US" sz="2600" dirty="0"/>
              <a:t> in following positions</a:t>
            </a:r>
          </a:p>
          <a:p>
            <a:pPr lvl="1">
              <a:defRPr/>
            </a:pPr>
            <a:r>
              <a:rPr lang="en-US" sz="2600" dirty="0"/>
              <a:t>A)  15 x after </a:t>
            </a:r>
            <a:r>
              <a:rPr lang="en-US" sz="2600" dirty="0" err="1"/>
              <a:t>Qira’at</a:t>
            </a:r>
            <a:r>
              <a:rPr lang="en-US" sz="2600" dirty="0"/>
              <a:t>.</a:t>
            </a:r>
          </a:p>
          <a:p>
            <a:pPr lvl="1">
              <a:defRPr/>
            </a:pPr>
            <a:r>
              <a:rPr lang="en-US" sz="2600" dirty="0"/>
              <a:t>B)  10 x in each of these 6 positions - in </a:t>
            </a:r>
            <a:r>
              <a:rPr lang="en-US" sz="2600" dirty="0" err="1"/>
              <a:t>Ruku</a:t>
            </a:r>
            <a:r>
              <a:rPr lang="en-US" sz="2600" dirty="0"/>
              <a:t>, after </a:t>
            </a:r>
            <a:r>
              <a:rPr lang="en-US" sz="2600" dirty="0" err="1"/>
              <a:t>ruku</a:t>
            </a:r>
            <a:r>
              <a:rPr lang="en-US" sz="2600" dirty="0"/>
              <a:t>, in each </a:t>
            </a:r>
            <a:r>
              <a:rPr lang="en-US" sz="2600" dirty="0" err="1"/>
              <a:t>Sajdah</a:t>
            </a:r>
            <a:r>
              <a:rPr lang="en-US" sz="2600" dirty="0"/>
              <a:t>, after each </a:t>
            </a:r>
            <a:r>
              <a:rPr lang="en-US" sz="2600" dirty="0" err="1"/>
              <a:t>Sajdah</a:t>
            </a:r>
            <a:r>
              <a:rPr lang="en-US" sz="2600" dirty="0"/>
              <a:t>.</a:t>
            </a:r>
          </a:p>
          <a:p>
            <a:pPr lvl="1">
              <a:defRPr/>
            </a:pPr>
            <a:r>
              <a:rPr lang="en-US" sz="2600" dirty="0"/>
              <a:t>Note : In the last </a:t>
            </a:r>
            <a:r>
              <a:rPr lang="en-US" sz="2600" dirty="0" err="1"/>
              <a:t>Sajdah</a:t>
            </a:r>
            <a:r>
              <a:rPr lang="en-US" sz="2600" dirty="0"/>
              <a:t> – i.e. 2nd </a:t>
            </a:r>
            <a:r>
              <a:rPr lang="en-US" sz="2600" dirty="0" err="1"/>
              <a:t>Sajdah</a:t>
            </a:r>
            <a:r>
              <a:rPr lang="en-US" sz="2600" dirty="0"/>
              <a:t> of 4th </a:t>
            </a:r>
            <a:r>
              <a:rPr lang="en-US" sz="2600" dirty="0" err="1"/>
              <a:t>Rakaat</a:t>
            </a:r>
            <a:r>
              <a:rPr lang="en-US" sz="2600" dirty="0"/>
              <a:t> (after </a:t>
            </a:r>
            <a:r>
              <a:rPr lang="en-US" sz="2600" dirty="0" err="1"/>
              <a:t>Dhikr</a:t>
            </a:r>
            <a:r>
              <a:rPr lang="en-US" sz="2600" dirty="0"/>
              <a:t> and 10 </a:t>
            </a:r>
            <a:r>
              <a:rPr lang="en-US" sz="2600" i="1" dirty="0" err="1"/>
              <a:t>Tasbihaate</a:t>
            </a:r>
            <a:r>
              <a:rPr lang="en-US" sz="2600" i="1" dirty="0"/>
              <a:t> </a:t>
            </a:r>
            <a:r>
              <a:rPr lang="en-US" sz="2600" i="1" dirty="0" err="1"/>
              <a:t>Arba</a:t>
            </a:r>
            <a:r>
              <a:rPr lang="en-US" sz="2600" dirty="0"/>
              <a:t>) a short </a:t>
            </a:r>
            <a:r>
              <a:rPr lang="en-US" sz="2600" dirty="0" err="1"/>
              <a:t>Du’a</a:t>
            </a:r>
            <a:r>
              <a:rPr lang="en-US" sz="2600" dirty="0"/>
              <a:t> has to be recited.</a:t>
            </a:r>
          </a:p>
          <a:p>
            <a:pPr lvl="1">
              <a:defRPr/>
            </a:pPr>
            <a:endParaRPr lang="en-US" sz="2600" dirty="0"/>
          </a:p>
        </p:txBody>
      </p:sp>
      <p:sp>
        <p:nvSpPr>
          <p:cNvPr id="86019" name="Text Box 13">
            <a:extLst>
              <a:ext uri="{FF2B5EF4-FFF2-40B4-BE49-F238E27FC236}">
                <a16:creationId xmlns:a16="http://schemas.microsoft.com/office/drawing/2014/main" id="{BB02FA62-9F22-4354-B0A5-E1441593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6020" name="Text Box 13">
            <a:extLst>
              <a:ext uri="{FF2B5EF4-FFF2-40B4-BE49-F238E27FC236}">
                <a16:creationId xmlns:a16="http://schemas.microsoft.com/office/drawing/2014/main" id="{0A75BE90-1B0A-40D6-B93A-A3EC35DC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6021" name="Rectangle 1">
            <a:extLst>
              <a:ext uri="{FF2B5EF4-FFF2-40B4-BE49-F238E27FC236}">
                <a16:creationId xmlns:a16="http://schemas.microsoft.com/office/drawing/2014/main" id="{27704AD7-E38A-4FAE-B82C-4A96CFD3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0"/>
            <a:ext cx="8937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Method</a:t>
            </a: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3">
            <a:extLst>
              <a:ext uri="{FF2B5EF4-FFF2-40B4-BE49-F238E27FC236}">
                <a16:creationId xmlns:a16="http://schemas.microsoft.com/office/drawing/2014/main" id="{B251F2E1-76BE-45A6-B2BA-5F2C4475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7043" name="Text Box 13">
            <a:extLst>
              <a:ext uri="{FF2B5EF4-FFF2-40B4-BE49-F238E27FC236}">
                <a16:creationId xmlns:a16="http://schemas.microsoft.com/office/drawing/2014/main" id="{289ADE0D-C02A-4E04-AE4F-7CD8442A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  <p:sp>
        <p:nvSpPr>
          <p:cNvPr id="87044" name="AutoShape 2">
            <a:extLst>
              <a:ext uri="{FF2B5EF4-FFF2-40B4-BE49-F238E27FC236}">
                <a16:creationId xmlns:a16="http://schemas.microsoft.com/office/drawing/2014/main" id="{A55E0C01-EF70-499C-BBF9-3020E8B9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914400"/>
            <a:ext cx="8234362" cy="4938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D48B44CC-FD3C-4721-9D95-E321368B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38200"/>
            <a:ext cx="748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Short Du’a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tx2"/>
                </a:solidFill>
                <a:latin typeface="Trebuchet MS" panose="020B0603020202020204" pitchFamily="34" charset="0"/>
              </a:rPr>
              <a:t>Mafateeh Al Jinaa n (Pg. 166)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209E373-EB6D-4922-B4FD-88C4496A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3" y="2568575"/>
            <a:ext cx="710723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solidFill>
                  <a:srgbClr val="FFFF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بِحَقِّ لَيْلَتِنَا هذِهِ وَمَوْلُودِهَا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3C3ED217-2A0F-4E28-B992-26CB5E12D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i="1" kern="1200" dirty="0">
                <a:solidFill>
                  <a:srgbClr val="FFFF00"/>
                </a:solidFill>
                <a:ea typeface="MS Mincho" pitchFamily="49" charset="-128"/>
              </a:rPr>
              <a:t>allahumma bihaqqi laylatina hadhihi wa mawludiha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2CC435C-4251-464C-8EC7-205CA87EC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يَا مَنْ إلَيْهِ مَلْجَأُ الْعِبَادِ فِي الْمُهِمَّاتِ،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C47CF8F-C35C-4944-8BBB-21421777B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to Whom the servants (of Him) resort in urgencies</a:t>
            </a:r>
          </a:p>
        </p:txBody>
      </p:sp>
      <p:sp>
        <p:nvSpPr>
          <p:cNvPr id="13316" name="Subtitle 4">
            <a:extLst>
              <a:ext uri="{FF2B5EF4-FFF2-40B4-BE49-F238E27FC236}">
                <a16:creationId xmlns:a16="http://schemas.microsoft.com/office/drawing/2014/main" id="{2A7A3C7F-BDF1-43D3-AB04-5EDA77707BB6}"/>
              </a:ext>
            </a:extLst>
          </p:cNvPr>
          <p:cNvSpPr txBox="1">
            <a:spLocks/>
          </p:cNvSpPr>
          <p:nvPr/>
        </p:nvSpPr>
        <p:spPr bwMode="auto">
          <a:xfrm>
            <a:off x="304800" y="3426125"/>
            <a:ext cx="8686800" cy="30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dirty="0">
                <a:latin typeface="Arial"/>
                <a:ea typeface="MS Mincho"/>
                <a:cs typeface="Arial"/>
              </a:rPr>
              <a:t> </a:t>
            </a:r>
            <a:r>
              <a:rPr lang="it-IT" dirty="0" err="1">
                <a:latin typeface="Arial"/>
                <a:ea typeface="MS Mincho"/>
                <a:cs typeface="Arial"/>
              </a:rPr>
              <a:t>اے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جومشکل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کاموں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میں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بندوں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پناہگاہ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ہے</a:t>
            </a: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ya</a:t>
            </a:r>
            <a:r>
              <a:rPr lang="it-IT" b="1" i="1" dirty="0">
                <a:latin typeface="Arial"/>
                <a:ea typeface="MS Mincho"/>
                <a:cs typeface="Arial"/>
              </a:rPr>
              <a:t> man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ilayhi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malja’u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al`ibadi</a:t>
            </a:r>
            <a:r>
              <a:rPr lang="it-IT" b="1" i="1" dirty="0">
                <a:latin typeface="Arial"/>
                <a:ea typeface="MS Mincho"/>
                <a:cs typeface="Arial"/>
              </a:rPr>
              <a:t> fi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almuhimmati</a:t>
            </a:r>
            <a:endParaRPr lang="it-IT" dirty="0" err="1"/>
          </a:p>
        </p:txBody>
      </p:sp>
      <p:sp>
        <p:nvSpPr>
          <p:cNvPr id="13317" name="Text Box 13">
            <a:extLst>
              <a:ext uri="{FF2B5EF4-FFF2-40B4-BE49-F238E27FC236}">
                <a16:creationId xmlns:a16="http://schemas.microsoft.com/office/drawing/2014/main" id="{DC6363BF-5449-4842-83C7-A0162467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3318" name="Text Box 13">
            <a:extLst>
              <a:ext uri="{FF2B5EF4-FFF2-40B4-BE49-F238E27FC236}">
                <a16:creationId xmlns:a16="http://schemas.microsoft.com/office/drawing/2014/main" id="{1489EA37-D04C-4F69-9B40-2E1E23A2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A2C197D-02A1-4068-84FB-DA73A4D82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اَللَّهُمَّ صَلِّ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عَلَىٰ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C64543-67DE-4549-B870-5107A836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88068" name="Subtitle 4">
            <a:extLst>
              <a:ext uri="{FF2B5EF4-FFF2-40B4-BE49-F238E27FC236}">
                <a16:creationId xmlns:a16="http://schemas.microsoft.com/office/drawing/2014/main" id="{4E35FF44-A427-42F4-9CF6-372C968FBD8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  <p:sp>
        <p:nvSpPr>
          <p:cNvPr id="88069" name="Text Box 13">
            <a:extLst>
              <a:ext uri="{FF2B5EF4-FFF2-40B4-BE49-F238E27FC236}">
                <a16:creationId xmlns:a16="http://schemas.microsoft.com/office/drawing/2014/main" id="{184A73D9-6B9E-41B6-974B-7402331C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8070" name="Text Box 13">
            <a:extLst>
              <a:ext uri="{FF2B5EF4-FFF2-40B4-BE49-F238E27FC236}">
                <a16:creationId xmlns:a16="http://schemas.microsoft.com/office/drawing/2014/main" id="{903418F9-FF4D-43BE-A0EA-8CDACE55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E604A7F-4B49-4FDE-B247-CED3E88C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بِسْمِ اللَّهِ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الرَّحْمَٰنِ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 الرَّحِيمِ</a:t>
            </a:r>
            <a:endParaRPr lang="en-US" sz="8000" kern="1200" dirty="0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A3FC473-E56A-4E2F-BE7C-7E2CF70D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89092" name="Subtitle 4">
            <a:extLst>
              <a:ext uri="{FF2B5EF4-FFF2-40B4-BE49-F238E27FC236}">
                <a16:creationId xmlns:a16="http://schemas.microsoft.com/office/drawing/2014/main" id="{1BC4BDAB-46A8-4902-81F0-C069681CF99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  <p:sp>
        <p:nvSpPr>
          <p:cNvPr id="89093" name="Text Box 13">
            <a:extLst>
              <a:ext uri="{FF2B5EF4-FFF2-40B4-BE49-F238E27FC236}">
                <a16:creationId xmlns:a16="http://schemas.microsoft.com/office/drawing/2014/main" id="{495E022C-6B09-4D7D-9930-EB5F6C9E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89094" name="Text Box 13">
            <a:extLst>
              <a:ext uri="{FF2B5EF4-FFF2-40B4-BE49-F238E27FC236}">
                <a16:creationId xmlns:a16="http://schemas.microsoft.com/office/drawing/2014/main" id="{6AFF6BDE-18F0-4789-8C1C-D11A3FDA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BB3FF81-A2DA-4EBE-956E-6B4EC0392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اللّهُمَّ بِحَقِّ لَيْلَتِنَا هذِهِ وَمَوْلُودِهَا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3CF8C42-03E7-4331-BB10-2AB64E800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Allah: I beseech You in the name of this night and in the name of him whom was born at it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معبود</a:t>
            </a:r>
            <a:r>
              <a:rPr lang="en-US" sz="3600" kern="1200" dirty="0">
                <a:ea typeface="+mn-lt"/>
                <a:cs typeface="+mn-lt"/>
              </a:rPr>
              <a:t>! </a:t>
            </a:r>
            <a:r>
              <a:rPr lang="en-US" sz="3600" kern="1200" dirty="0" err="1">
                <a:ea typeface="+mn-lt"/>
                <a:cs typeface="+mn-lt"/>
              </a:rPr>
              <a:t>واسطہ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ہماری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مولود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endParaRPr lang="en-US" dirty="0" err="1"/>
          </a:p>
        </p:txBody>
      </p:sp>
      <p:sp>
        <p:nvSpPr>
          <p:cNvPr id="90116" name="Subtitle 4">
            <a:extLst>
              <a:ext uri="{FF2B5EF4-FFF2-40B4-BE49-F238E27FC236}">
                <a16:creationId xmlns:a16="http://schemas.microsoft.com/office/drawing/2014/main" id="{561FA0B6-2E98-4C6C-9ADF-3516C7EEEBA6}"/>
              </a:ext>
            </a:extLst>
          </p:cNvPr>
          <p:cNvSpPr txBox="1">
            <a:spLocks/>
          </p:cNvSpPr>
          <p:nvPr/>
        </p:nvSpPr>
        <p:spPr bwMode="auto">
          <a:xfrm>
            <a:off x="304800" y="559710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bihaqqi laylatina hadhihi wa mawludiha</a:t>
            </a:r>
          </a:p>
        </p:txBody>
      </p:sp>
      <p:sp>
        <p:nvSpPr>
          <p:cNvPr id="90117" name="Text Box 13">
            <a:extLst>
              <a:ext uri="{FF2B5EF4-FFF2-40B4-BE49-F238E27FC236}">
                <a16:creationId xmlns:a16="http://schemas.microsoft.com/office/drawing/2014/main" id="{BC7893F3-DFDE-4352-978C-019109F2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0118" name="Text Box 13">
            <a:extLst>
              <a:ext uri="{FF2B5EF4-FFF2-40B4-BE49-F238E27FC236}">
                <a16:creationId xmlns:a16="http://schemas.microsoft.com/office/drawing/2014/main" id="{9159E26E-9D43-45A7-9BE0-1167F717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A362E12-922A-4CCD-95E6-27DB0FCAA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وَحُجَّتِكَ </a:t>
            </a:r>
            <a:r>
              <a:rPr lang="ar-SA" sz="8000" kern="1200" dirty="0" err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وَمَوْعُودِهَا</a:t>
            </a: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B458836-D83A-43E3-BFF8-34C6CE38A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the name of Your Argument and in the name of Your promise in it,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حجت</a:t>
            </a:r>
            <a:r>
              <a:rPr lang="en-US" sz="3600" kern="1200" dirty="0">
                <a:ea typeface="+mn-lt"/>
                <a:cs typeface="+mn-lt"/>
              </a:rPr>
              <a:t> (ع)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موعود</a:t>
            </a:r>
            <a:r>
              <a:rPr lang="en-US" sz="3600" kern="1200" dirty="0">
                <a:ea typeface="+mn-lt"/>
                <a:cs typeface="+mn-lt"/>
              </a:rPr>
              <a:t> (ع)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91140" name="Subtitle 4">
            <a:extLst>
              <a:ext uri="{FF2B5EF4-FFF2-40B4-BE49-F238E27FC236}">
                <a16:creationId xmlns:a16="http://schemas.microsoft.com/office/drawing/2014/main" id="{967493E4-A960-4D5F-80E6-77DB48800BD2}"/>
              </a:ext>
            </a:extLst>
          </p:cNvPr>
          <p:cNvSpPr txBox="1">
            <a:spLocks/>
          </p:cNvSpPr>
          <p:nvPr/>
        </p:nvSpPr>
        <p:spPr bwMode="auto">
          <a:xfrm>
            <a:off x="232913" y="526642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hujjtika wa maw`udiha</a:t>
            </a:r>
          </a:p>
        </p:txBody>
      </p:sp>
      <p:sp>
        <p:nvSpPr>
          <p:cNvPr id="91141" name="Text Box 13">
            <a:extLst>
              <a:ext uri="{FF2B5EF4-FFF2-40B4-BE49-F238E27FC236}">
                <a16:creationId xmlns:a16="http://schemas.microsoft.com/office/drawing/2014/main" id="{2BF6FC89-43DE-483D-973D-1FCDB6FF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1142" name="Text Box 13">
            <a:extLst>
              <a:ext uri="{FF2B5EF4-FFF2-40B4-BE49-F238E27FC236}">
                <a16:creationId xmlns:a16="http://schemas.microsoft.com/office/drawing/2014/main" id="{D87A7D57-0595-4EF1-98CC-54592D0D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8E4386C-1D78-4B57-826C-1E9A6F853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الَّتِي قَرَنْتَ إلَى فَضْلِهَا فَضْلاً،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5153A64-E0B7-44E7-BF70-9B5D27CA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night that You have added a new merit to its many merits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فضیلت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فضیلت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عطا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92164" name="Subtitle 4">
            <a:extLst>
              <a:ext uri="{FF2B5EF4-FFF2-40B4-BE49-F238E27FC236}">
                <a16:creationId xmlns:a16="http://schemas.microsoft.com/office/drawing/2014/main" id="{235761F1-D64D-4DF9-865C-551259D22D44}"/>
              </a:ext>
            </a:extLst>
          </p:cNvPr>
          <p:cNvSpPr txBox="1">
            <a:spLocks/>
          </p:cNvSpPr>
          <p:nvPr/>
        </p:nvSpPr>
        <p:spPr bwMode="auto">
          <a:xfrm>
            <a:off x="232913" y="552521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allaty qaranta ila fadliha fadlan</a:t>
            </a:r>
          </a:p>
        </p:txBody>
      </p:sp>
      <p:sp>
        <p:nvSpPr>
          <p:cNvPr id="92165" name="Text Box 13">
            <a:extLst>
              <a:ext uri="{FF2B5EF4-FFF2-40B4-BE49-F238E27FC236}">
                <a16:creationId xmlns:a16="http://schemas.microsoft.com/office/drawing/2014/main" id="{9DC92CA4-FC75-4EFE-B00A-2CA4539D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2166" name="Text Box 13">
            <a:extLst>
              <a:ext uri="{FF2B5EF4-FFF2-40B4-BE49-F238E27FC236}">
                <a16:creationId xmlns:a16="http://schemas.microsoft.com/office/drawing/2014/main" id="{0943FF5E-5EF4-4A27-BFCF-F51563B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E3971C3-C08E-4A07-B3CB-6F2054E7A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فَتَمَّتْ كَلِمَتُكَ صِدْقاً وَعَدْلاً،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093CF6-FCD7-4E73-8961-EEB8317AD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Your Word has been accomplished truly and fairly;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کلمہ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صدق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عدل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لحاظ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پورا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ہوگیا</a:t>
            </a:r>
            <a:endParaRPr lang="en-US" dirty="0" err="1"/>
          </a:p>
        </p:txBody>
      </p:sp>
      <p:sp>
        <p:nvSpPr>
          <p:cNvPr id="93188" name="Subtitle 4">
            <a:extLst>
              <a:ext uri="{FF2B5EF4-FFF2-40B4-BE49-F238E27FC236}">
                <a16:creationId xmlns:a16="http://schemas.microsoft.com/office/drawing/2014/main" id="{CD5FF73D-42DF-4666-BB80-DABD2A7EB074}"/>
              </a:ext>
            </a:extLst>
          </p:cNvPr>
          <p:cNvSpPr txBox="1">
            <a:spLocks/>
          </p:cNvSpPr>
          <p:nvPr/>
        </p:nvSpPr>
        <p:spPr bwMode="auto">
          <a:xfrm>
            <a:off x="304800" y="55539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fatammt kalimatuka sidqan wa `adlan</a:t>
            </a:r>
          </a:p>
        </p:txBody>
      </p:sp>
      <p:sp>
        <p:nvSpPr>
          <p:cNvPr id="93189" name="Text Box 13">
            <a:extLst>
              <a:ext uri="{FF2B5EF4-FFF2-40B4-BE49-F238E27FC236}">
                <a16:creationId xmlns:a16="http://schemas.microsoft.com/office/drawing/2014/main" id="{64169CF0-6D78-49F8-8A5C-119B6DD0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3190" name="Text Box 13">
            <a:extLst>
              <a:ext uri="{FF2B5EF4-FFF2-40B4-BE49-F238E27FC236}">
                <a16:creationId xmlns:a16="http://schemas.microsoft.com/office/drawing/2014/main" id="{71FF59E2-C4F6-471E-B8E7-55E1A772A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701514E-70AA-4C32-BC77-7584648E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لا مُبَدِّلَ لِكَلِمَاتِكَ،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D5EC44E-4E24-4C58-9CF9-BFE96C2E0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 one can change Your words,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تیرے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کلموں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بدلنے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endParaRPr lang="en-US" dirty="0" err="1"/>
          </a:p>
        </p:txBody>
      </p:sp>
      <p:sp>
        <p:nvSpPr>
          <p:cNvPr id="94212" name="Subtitle 4">
            <a:extLst>
              <a:ext uri="{FF2B5EF4-FFF2-40B4-BE49-F238E27FC236}">
                <a16:creationId xmlns:a16="http://schemas.microsoft.com/office/drawing/2014/main" id="{A8F2E628-C384-458F-A5AD-B80C0619EBE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 mubaddla likalimatika</a:t>
            </a:r>
          </a:p>
        </p:txBody>
      </p:sp>
      <p:sp>
        <p:nvSpPr>
          <p:cNvPr id="94213" name="Text Box 13">
            <a:extLst>
              <a:ext uri="{FF2B5EF4-FFF2-40B4-BE49-F238E27FC236}">
                <a16:creationId xmlns:a16="http://schemas.microsoft.com/office/drawing/2014/main" id="{693602E3-4CE1-4B4E-B596-B3E085A3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4214" name="Text Box 13">
            <a:extLst>
              <a:ext uri="{FF2B5EF4-FFF2-40B4-BE49-F238E27FC236}">
                <a16:creationId xmlns:a16="http://schemas.microsoft.com/office/drawing/2014/main" id="{ACDA1ECB-12D1-45CA-9346-1D2966136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D8E3D98-88E7-4F43-A603-512E4D2EF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وَلا مُعَقِّبَ لآيَاتِكَ،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B4F4AA2-3CE0-428C-AB81-FED8995F3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obscure Your signs,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اورنہ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کوئی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تیری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آیتوں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مقابلہ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کرنیوالا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95236" name="Subtitle 4">
            <a:extLst>
              <a:ext uri="{FF2B5EF4-FFF2-40B4-BE49-F238E27FC236}">
                <a16:creationId xmlns:a16="http://schemas.microsoft.com/office/drawing/2014/main" id="{C4E41274-3672-4909-A0D3-2732C57772F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mu`aqqba li-ayatika</a:t>
            </a:r>
          </a:p>
        </p:txBody>
      </p:sp>
      <p:sp>
        <p:nvSpPr>
          <p:cNvPr id="95237" name="Text Box 13">
            <a:extLst>
              <a:ext uri="{FF2B5EF4-FFF2-40B4-BE49-F238E27FC236}">
                <a16:creationId xmlns:a16="http://schemas.microsoft.com/office/drawing/2014/main" id="{60A9C453-62B3-42FC-ACF1-8332F23F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5238" name="Text Box 13">
            <a:extLst>
              <a:ext uri="{FF2B5EF4-FFF2-40B4-BE49-F238E27FC236}">
                <a16:creationId xmlns:a16="http://schemas.microsoft.com/office/drawing/2014/main" id="{36CA85F2-BD91-459F-A95D-B74D603A2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D457E37-6853-4B9F-A191-45B875B1D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نُورُكَ الْمُتَأَلِّقُ،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C427F71-3096-4DE5-BCC6-DFB8AA2D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(He is) Your glowing Light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(</a:t>
            </a:r>
            <a:r>
              <a:rPr lang="en-US" sz="3600" kern="1200" dirty="0" err="1">
                <a:ea typeface="+mn-lt"/>
                <a:cs typeface="+mn-lt"/>
              </a:rPr>
              <a:t>مہدی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موعود</a:t>
            </a:r>
            <a:r>
              <a:rPr lang="en-US" sz="3600" kern="1200" dirty="0">
                <a:ea typeface="+mn-lt"/>
                <a:cs typeface="+mn-lt"/>
              </a:rPr>
              <a:t>(ع)) </a:t>
            </a:r>
            <a:r>
              <a:rPr lang="en-US" sz="3600" kern="1200" dirty="0" err="1">
                <a:ea typeface="+mn-lt"/>
                <a:cs typeface="+mn-lt"/>
              </a:rPr>
              <a:t>تیرا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تاباں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endParaRPr lang="en-US" sz="3600" kern="1200" dirty="0"/>
          </a:p>
        </p:txBody>
      </p:sp>
      <p:sp>
        <p:nvSpPr>
          <p:cNvPr id="96260" name="Subtitle 4">
            <a:extLst>
              <a:ext uri="{FF2B5EF4-FFF2-40B4-BE49-F238E27FC236}">
                <a16:creationId xmlns:a16="http://schemas.microsoft.com/office/drawing/2014/main" id="{F98E9083-2ED6-4EFA-A525-17F2BB05052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nuruka almutalliqu</a:t>
            </a:r>
          </a:p>
        </p:txBody>
      </p:sp>
      <p:sp>
        <p:nvSpPr>
          <p:cNvPr id="96261" name="Text Box 13">
            <a:extLst>
              <a:ext uri="{FF2B5EF4-FFF2-40B4-BE49-F238E27FC236}">
                <a16:creationId xmlns:a16="http://schemas.microsoft.com/office/drawing/2014/main" id="{743EA6A3-36DA-4626-A97B-EA085611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6262" name="Text Box 13">
            <a:extLst>
              <a:ext uri="{FF2B5EF4-FFF2-40B4-BE49-F238E27FC236}">
                <a16:creationId xmlns:a16="http://schemas.microsoft.com/office/drawing/2014/main" id="{FEECD8C2-5E96-41CD-8421-EEE1DEE1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D009F84-A42D-416A-8D91-A50D5FF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وَضِيَاؤُكَ الْمُشْرِقُ،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48BCC6E-D755-463E-BFB3-25D5B7D83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bring splendor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MS Mincho"/>
              </a:rPr>
              <a:t>جھلملاتی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روشنی</a:t>
            </a:r>
            <a:r>
              <a:rPr lang="en-US" sz="3600" kern="1200" dirty="0">
                <a:ea typeface="MS Mincho"/>
              </a:rPr>
              <a:t> </a:t>
            </a:r>
            <a:r>
              <a:rPr lang="en-US" sz="3600" kern="1200" dirty="0" err="1">
                <a:ea typeface="MS Mincho"/>
              </a:rPr>
              <a:t>ہے</a:t>
            </a:r>
            <a:endParaRPr lang="en-US" dirty="0" err="1">
              <a:ea typeface="MS Mincho"/>
            </a:endParaRPr>
          </a:p>
        </p:txBody>
      </p:sp>
      <p:sp>
        <p:nvSpPr>
          <p:cNvPr id="97284" name="Subtitle 4">
            <a:extLst>
              <a:ext uri="{FF2B5EF4-FFF2-40B4-BE49-F238E27FC236}">
                <a16:creationId xmlns:a16="http://schemas.microsoft.com/office/drawing/2014/main" id="{C17C516A-BB1E-4881-8829-812B2BE658BB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d¢au´uka almushriqu</a:t>
            </a:r>
          </a:p>
        </p:txBody>
      </p:sp>
      <p:sp>
        <p:nvSpPr>
          <p:cNvPr id="97285" name="Text Box 13">
            <a:extLst>
              <a:ext uri="{FF2B5EF4-FFF2-40B4-BE49-F238E27FC236}">
                <a16:creationId xmlns:a16="http://schemas.microsoft.com/office/drawing/2014/main" id="{A6EA8ECB-DFE4-459B-B84C-3B61CAD3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7286" name="Text Box 13">
            <a:extLst>
              <a:ext uri="{FF2B5EF4-FFF2-40B4-BE49-F238E27FC236}">
                <a16:creationId xmlns:a16="http://schemas.microsoft.com/office/drawing/2014/main" id="{1CE2ED9B-FFED-4C7C-8BC3-84FA00FB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294176A-A22D-4DF4-A4FB-68DD44B69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وَإلَيْهِ يَفْزَعُ الْخَلْقُ فِي الْمُلِمَّاتِ،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1796DCD-9E68-4C43-9930-6CD8863F4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Whom the creatures turn in ordeals;</a:t>
            </a:r>
          </a:p>
        </p:txBody>
      </p:sp>
      <p:sp>
        <p:nvSpPr>
          <p:cNvPr id="14340" name="Subtitle 4">
            <a:extLst>
              <a:ext uri="{FF2B5EF4-FFF2-40B4-BE49-F238E27FC236}">
                <a16:creationId xmlns:a16="http://schemas.microsoft.com/office/drawing/2014/main" id="{748685ED-A9A5-4796-A157-BCAADD95C4CF}"/>
              </a:ext>
            </a:extLst>
          </p:cNvPr>
          <p:cNvSpPr txBox="1">
            <a:spLocks/>
          </p:cNvSpPr>
          <p:nvPr/>
        </p:nvSpPr>
        <p:spPr bwMode="auto">
          <a:xfrm>
            <a:off x="304800" y="2822276"/>
            <a:ext cx="8686800" cy="36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en-US" b="1" i="1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altLang="en-US" b="1" i="1" dirty="0">
              <a:ea typeface="MS Mincho" panose="02020609040205080304" pitchFamily="49" charset="-128"/>
            </a:endParaRPr>
          </a:p>
          <a:p>
            <a:pPr algn="ctr">
              <a:buNone/>
            </a:pPr>
            <a:r>
              <a:rPr lang="it-IT" dirty="0" err="1">
                <a:latin typeface="Arial"/>
                <a:ea typeface="MS Mincho"/>
                <a:cs typeface="Arial"/>
              </a:rPr>
              <a:t>اور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جس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طرف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لوگ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ہر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مصیبت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کے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وقت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فریادی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ہوتے</a:t>
            </a:r>
            <a:r>
              <a:rPr lang="it-IT" dirty="0">
                <a:latin typeface="Arial"/>
                <a:ea typeface="MS Mincho"/>
                <a:cs typeface="Arial"/>
              </a:rPr>
              <a:t> </a:t>
            </a:r>
            <a:r>
              <a:rPr lang="it-IT" dirty="0" err="1">
                <a:latin typeface="Arial"/>
                <a:ea typeface="MS Mincho"/>
                <a:cs typeface="Arial"/>
              </a:rPr>
              <a:t>ہیں</a:t>
            </a:r>
            <a:endParaRPr lang="it-IT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endParaRPr lang="it-IT" dirty="0">
              <a:latin typeface="Arial"/>
              <a:ea typeface="MS Mincho"/>
              <a:cs typeface="Arial"/>
            </a:endParaRPr>
          </a:p>
          <a:p>
            <a:pPr algn="ctr">
              <a:buNone/>
            </a:pPr>
            <a:r>
              <a:rPr lang="it-IT" b="1" i="1" dirty="0" err="1">
                <a:latin typeface="Arial"/>
                <a:ea typeface="MS Mincho"/>
                <a:cs typeface="Arial"/>
              </a:rPr>
              <a:t>wa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ilayhi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yafza`u</a:t>
            </a:r>
            <a:r>
              <a:rPr lang="it-IT" b="1" i="1" dirty="0">
                <a:latin typeface="Arial"/>
                <a:ea typeface="MS Mincho"/>
                <a:cs typeface="Arial"/>
              </a:rPr>
              <a:t>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alkhalqu</a:t>
            </a:r>
            <a:r>
              <a:rPr lang="it-IT" b="1" i="1" dirty="0">
                <a:latin typeface="Arial"/>
                <a:ea typeface="MS Mincho"/>
                <a:cs typeface="Arial"/>
              </a:rPr>
              <a:t> fi </a:t>
            </a:r>
            <a:r>
              <a:rPr lang="it-IT" b="1" i="1" dirty="0" err="1">
                <a:latin typeface="Arial"/>
                <a:ea typeface="MS Mincho"/>
                <a:cs typeface="Arial"/>
              </a:rPr>
              <a:t>almulimmati</a:t>
            </a:r>
            <a:endParaRPr lang="it-IT" dirty="0" err="1"/>
          </a:p>
        </p:txBody>
      </p:sp>
      <p:sp>
        <p:nvSpPr>
          <p:cNvPr id="14341" name="Text Box 13">
            <a:extLst>
              <a:ext uri="{FF2B5EF4-FFF2-40B4-BE49-F238E27FC236}">
                <a16:creationId xmlns:a16="http://schemas.microsoft.com/office/drawing/2014/main" id="{5B69FBA1-C127-48F4-9B94-2F20DFAE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4342" name="Text Box 13">
            <a:extLst>
              <a:ext uri="{FF2B5EF4-FFF2-40B4-BE49-F238E27FC236}">
                <a16:creationId xmlns:a16="http://schemas.microsoft.com/office/drawing/2014/main" id="{E5BDF18F-B989-4010-B2FE-742B379D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9A2A939B-7CB7-4781-B0E0-7B129634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وَالْعَلَمُ النُّورُ فِي طَخْيَاءِ الدَّيْجُورِ،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3C70217-6F15-4B38-9EDC-88DBEC90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luminous sign in the obscurity of darkness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ستون</a:t>
            </a:r>
            <a:r>
              <a:rPr lang="en-US" sz="3600" kern="1200" dirty="0">
                <a:ea typeface="+mn-lt"/>
                <a:cs typeface="+mn-lt"/>
              </a:rPr>
              <a:t>، </a:t>
            </a:r>
            <a:r>
              <a:rPr lang="en-US" sz="3600" kern="1200" dirty="0" err="1">
                <a:ea typeface="+mn-lt"/>
                <a:cs typeface="+mn-lt"/>
              </a:rPr>
              <a:t>شان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والی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سیاہ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رات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تاریکی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میں</a:t>
            </a:r>
            <a:endParaRPr lang="en-US" dirty="0" err="1"/>
          </a:p>
        </p:txBody>
      </p:sp>
      <p:sp>
        <p:nvSpPr>
          <p:cNvPr id="98308" name="Subtitle 4">
            <a:extLst>
              <a:ext uri="{FF2B5EF4-FFF2-40B4-BE49-F238E27FC236}">
                <a16:creationId xmlns:a16="http://schemas.microsoft.com/office/drawing/2014/main" id="{E1D789E6-0D5C-4FBA-A825-04C6FD326449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wal-`alamu alnnuru fi takhya‘i alddayjuri</a:t>
            </a:r>
          </a:p>
        </p:txBody>
      </p:sp>
      <p:sp>
        <p:nvSpPr>
          <p:cNvPr id="98309" name="Text Box 13">
            <a:extLst>
              <a:ext uri="{FF2B5EF4-FFF2-40B4-BE49-F238E27FC236}">
                <a16:creationId xmlns:a16="http://schemas.microsoft.com/office/drawing/2014/main" id="{2263E329-F193-474A-B667-BBB9807C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8310" name="Text Box 13">
            <a:extLst>
              <a:ext uri="{FF2B5EF4-FFF2-40B4-BE49-F238E27FC236}">
                <a16:creationId xmlns:a16="http://schemas.microsoft.com/office/drawing/2014/main" id="{8A8033DA-F670-4301-AE26-CCFE9FD0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B9C99FE-5C02-42BF-9F82-69E6C2EB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الْغَائِبُ الْمَسْتُورُ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BA3DAA8-3061-4F93-AA15-253DE792B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absent and the concealed,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پنہاں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پوشیدہ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99332" name="Subtitle 4">
            <a:extLst>
              <a:ext uri="{FF2B5EF4-FFF2-40B4-BE49-F238E27FC236}">
                <a16:creationId xmlns:a16="http://schemas.microsoft.com/office/drawing/2014/main" id="{EA91B740-9A0A-4404-A9F1-4CD07FB5ABE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algha’ibu almasturu</a:t>
            </a:r>
          </a:p>
        </p:txBody>
      </p:sp>
      <p:sp>
        <p:nvSpPr>
          <p:cNvPr id="99333" name="Text Box 13">
            <a:extLst>
              <a:ext uri="{FF2B5EF4-FFF2-40B4-BE49-F238E27FC236}">
                <a16:creationId xmlns:a16="http://schemas.microsoft.com/office/drawing/2014/main" id="{CC7410AF-41C4-4FDB-8E06-51EDF165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99334" name="Text Box 13">
            <a:extLst>
              <a:ext uri="{FF2B5EF4-FFF2-40B4-BE49-F238E27FC236}">
                <a16:creationId xmlns:a16="http://schemas.microsoft.com/office/drawing/2014/main" id="{37C5FB2F-90B3-4B25-98DF-E6F7D30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3349C4F-9C44-419E-AE66-CF5F73B7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جَلَّ مَوْلِدُهُ، وَكَرُمَ مَحْتِدُهُ،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A9A043D-5A81-4F53-9434-9BDADBE55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Lofty is his birth and noble is his lineage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ولادت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بلند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مرتبہ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اصل</a:t>
            </a:r>
            <a:endParaRPr lang="en-US" dirty="0" err="1"/>
          </a:p>
        </p:txBody>
      </p:sp>
      <p:sp>
        <p:nvSpPr>
          <p:cNvPr id="100356" name="Subtitle 4">
            <a:extLst>
              <a:ext uri="{FF2B5EF4-FFF2-40B4-BE49-F238E27FC236}">
                <a16:creationId xmlns:a16="http://schemas.microsoft.com/office/drawing/2014/main" id="{5BE54FDE-FBE0-4DF7-9674-5D7596E7A600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jalla mawliduhu wa karuma mahtiduhu</a:t>
            </a:r>
          </a:p>
        </p:txBody>
      </p:sp>
      <p:sp>
        <p:nvSpPr>
          <p:cNvPr id="100357" name="Text Box 13">
            <a:extLst>
              <a:ext uri="{FF2B5EF4-FFF2-40B4-BE49-F238E27FC236}">
                <a16:creationId xmlns:a16="http://schemas.microsoft.com/office/drawing/2014/main" id="{902ADD6D-64CA-46D5-94E8-90FE5CE5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0358" name="Text Box 13">
            <a:extLst>
              <a:ext uri="{FF2B5EF4-FFF2-40B4-BE49-F238E27FC236}">
                <a16:creationId xmlns:a16="http://schemas.microsoft.com/office/drawing/2014/main" id="{B097EE2C-2B89-4C37-ABCE-45E0835D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C663A6B-6E6E-4DE4-93E5-24375E52B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وَالْمَلائِكَةُ شُهَّدُهُ،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638B3F2-78EB-4F73-9986-E8B2EACD4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angels are his witnesses</a:t>
            </a:r>
          </a:p>
          <a:p>
            <a:pPr marL="342900" indent="-342900">
              <a:defRPr/>
            </a:pPr>
            <a:r>
              <a:rPr lang="en-US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فرشتے</a:t>
            </a:r>
            <a:r>
              <a:rPr lang="en-US" sz="3600" kern="1200" dirty="0">
                <a:ea typeface="+mn-lt"/>
                <a:cs typeface="+mn-lt"/>
              </a:rPr>
              <a:t> ا س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گواہ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01380" name="Subtitle 4">
            <a:extLst>
              <a:ext uri="{FF2B5EF4-FFF2-40B4-BE49-F238E27FC236}">
                <a16:creationId xmlns:a16="http://schemas.microsoft.com/office/drawing/2014/main" id="{8BC30B25-ED23-43BF-A211-98B2014D91D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wal-mala’ikatu shuhhaduhu</a:t>
            </a:r>
          </a:p>
        </p:txBody>
      </p:sp>
      <p:sp>
        <p:nvSpPr>
          <p:cNvPr id="101381" name="Text Box 13">
            <a:extLst>
              <a:ext uri="{FF2B5EF4-FFF2-40B4-BE49-F238E27FC236}">
                <a16:creationId xmlns:a16="http://schemas.microsoft.com/office/drawing/2014/main" id="{618B263C-F8BE-4B9C-931C-BD517415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1382" name="Text Box 13">
            <a:extLst>
              <a:ext uri="{FF2B5EF4-FFF2-40B4-BE49-F238E27FC236}">
                <a16:creationId xmlns:a16="http://schemas.microsoft.com/office/drawing/2014/main" id="{B86D425E-A26A-4812-B632-B9D021C5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AE906B5-68E8-402D-ABC9-8D6CC170E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وَاللّهُ نَاصِرُهُ وَمُؤَيِّدُهُ،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54CD252-D9F5-4C38-9155-F19F0CDFA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Allah is his Supporter and Backer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اللہ</a:t>
            </a:r>
            <a:r>
              <a:rPr lang="en-US" sz="3600" kern="1200" dirty="0">
                <a:ea typeface="+mn-lt"/>
                <a:cs typeface="+mn-lt"/>
              </a:rPr>
              <a:t> ا </a:t>
            </a:r>
            <a:r>
              <a:rPr lang="en-US" sz="3600" kern="1200" dirty="0" err="1">
                <a:ea typeface="+mn-lt"/>
                <a:cs typeface="+mn-lt"/>
              </a:rPr>
              <a:t>سکا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مدد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گار</a:t>
            </a:r>
            <a:r>
              <a:rPr lang="en-US" sz="3600" kern="1200" dirty="0">
                <a:ea typeface="+mn-lt"/>
                <a:cs typeface="+mn-lt"/>
              </a:rPr>
              <a:t> و </a:t>
            </a:r>
            <a:r>
              <a:rPr lang="en-US" sz="3600" kern="1200" dirty="0" err="1">
                <a:ea typeface="+mn-lt"/>
                <a:cs typeface="+mn-lt"/>
              </a:rPr>
              <a:t>حامی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02404" name="Subtitle 4">
            <a:extLst>
              <a:ext uri="{FF2B5EF4-FFF2-40B4-BE49-F238E27FC236}">
                <a16:creationId xmlns:a16="http://schemas.microsoft.com/office/drawing/2014/main" id="{7695D8D9-C6CE-4AB1-B7B7-94DD36DD46CD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wallahu nasiruhu wa mu´ayyduhu</a:t>
            </a:r>
          </a:p>
        </p:txBody>
      </p:sp>
      <p:sp>
        <p:nvSpPr>
          <p:cNvPr id="102405" name="Text Box 13">
            <a:extLst>
              <a:ext uri="{FF2B5EF4-FFF2-40B4-BE49-F238E27FC236}">
                <a16:creationId xmlns:a16="http://schemas.microsoft.com/office/drawing/2014/main" id="{BFF8E036-7619-400F-80AD-6D1EA0DA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2406" name="Text Box 13">
            <a:extLst>
              <a:ext uri="{FF2B5EF4-FFF2-40B4-BE49-F238E27FC236}">
                <a16:creationId xmlns:a16="http://schemas.microsoft.com/office/drawing/2014/main" id="{DA0A5607-824F-4FD4-ACE8-8E159AB5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86F0547-F070-4E50-BFF0-AFA5CDF8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إذَا آنَ مِيعَادُهُ وَالْمَلائِكَةُ أَمْدَادُهُ،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F309651-C1C2-42D1-A11E-D4ED947BE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his time comes and the angels shall be his sponsors;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جب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وعدے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وقت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آئے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گااور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فرشتے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معاون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ہیں</a:t>
            </a:r>
            <a:endParaRPr lang="en-US" dirty="0" err="1"/>
          </a:p>
        </p:txBody>
      </p:sp>
      <p:sp>
        <p:nvSpPr>
          <p:cNvPr id="103428" name="Subtitle 4">
            <a:extLst>
              <a:ext uri="{FF2B5EF4-FFF2-40B4-BE49-F238E27FC236}">
                <a16:creationId xmlns:a16="http://schemas.microsoft.com/office/drawing/2014/main" id="{EC728CA5-B55C-4E7C-B54C-FB644E1D34DC}"/>
              </a:ext>
            </a:extLst>
          </p:cNvPr>
          <p:cNvSpPr txBox="1">
            <a:spLocks/>
          </p:cNvSpPr>
          <p:nvPr/>
        </p:nvSpPr>
        <p:spPr bwMode="auto">
          <a:xfrm>
            <a:off x="261668" y="538144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idha ana mi`aduhu wal-mala’ikatu amdaduhu</a:t>
            </a:r>
          </a:p>
        </p:txBody>
      </p:sp>
      <p:sp>
        <p:nvSpPr>
          <p:cNvPr id="103429" name="Text Box 13">
            <a:extLst>
              <a:ext uri="{FF2B5EF4-FFF2-40B4-BE49-F238E27FC236}">
                <a16:creationId xmlns:a16="http://schemas.microsoft.com/office/drawing/2014/main" id="{A3A0CDEB-C6D5-4EEB-A94E-BA3A855D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3430" name="Text Box 13">
            <a:extLst>
              <a:ext uri="{FF2B5EF4-FFF2-40B4-BE49-F238E27FC236}">
                <a16:creationId xmlns:a16="http://schemas.microsoft.com/office/drawing/2014/main" id="{B697A831-E82E-4BE7-9CA4-DCBEFD03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63E97AB-E025-4A0E-BC03-E5956F1AB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سَيْفُ اللّهِ الَّذِي لا يَنْبُو،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16D7891-6151-457D-B862-70613158B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(He shall act as) the sword of Allah that shall never miss the target,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خدا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کی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تلوار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کند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ہوتی</a:t>
            </a:r>
            <a:r>
              <a:rPr lang="en-US" sz="3600" kern="12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104452" name="Subtitle 4">
            <a:extLst>
              <a:ext uri="{FF2B5EF4-FFF2-40B4-BE49-F238E27FC236}">
                <a16:creationId xmlns:a16="http://schemas.microsoft.com/office/drawing/2014/main" id="{09A916B3-4456-42E8-A240-1512BB32B374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sayfu allahi alladhy la yanbu</a:t>
            </a:r>
          </a:p>
        </p:txBody>
      </p:sp>
      <p:sp>
        <p:nvSpPr>
          <p:cNvPr id="104453" name="Text Box 13">
            <a:extLst>
              <a:ext uri="{FF2B5EF4-FFF2-40B4-BE49-F238E27FC236}">
                <a16:creationId xmlns:a16="http://schemas.microsoft.com/office/drawing/2014/main" id="{533C84CF-775D-436F-B74D-B261350A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4454" name="Text Box 13">
            <a:extLst>
              <a:ext uri="{FF2B5EF4-FFF2-40B4-BE49-F238E27FC236}">
                <a16:creationId xmlns:a16="http://schemas.microsoft.com/office/drawing/2014/main" id="{4FF718DF-07B1-4A5F-8A2F-CEECB661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D583B26-3D7A-4C6F-9D5C-B23779D5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وَنُورُهُ الَّذِي لا يَخْبُو،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D272EA-5131-493B-B3F5-67FB7955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His light that shall never be extinguished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اور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اس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ایسا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نور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ماند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پڑتا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05476" name="Subtitle 4">
            <a:extLst>
              <a:ext uri="{FF2B5EF4-FFF2-40B4-BE49-F238E27FC236}">
                <a16:creationId xmlns:a16="http://schemas.microsoft.com/office/drawing/2014/main" id="{C7C3F0FC-18A5-4926-95E2-59CF5FE2506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>
                <a:ea typeface="MS Mincho" panose="02020609040205080304" pitchFamily="49" charset="-128"/>
              </a:rPr>
              <a:t>wa nuruhu alladhy la yakhbu</a:t>
            </a:r>
          </a:p>
        </p:txBody>
      </p:sp>
      <p:sp>
        <p:nvSpPr>
          <p:cNvPr id="105477" name="Text Box 13">
            <a:extLst>
              <a:ext uri="{FF2B5EF4-FFF2-40B4-BE49-F238E27FC236}">
                <a16:creationId xmlns:a16="http://schemas.microsoft.com/office/drawing/2014/main" id="{F052AB39-2794-4840-BAFA-6FF5C1C5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5478" name="Text Box 13">
            <a:extLst>
              <a:ext uri="{FF2B5EF4-FFF2-40B4-BE49-F238E27FC236}">
                <a16:creationId xmlns:a16="http://schemas.microsoft.com/office/drawing/2014/main" id="{BE01A1E7-4FA8-4463-BAF8-172C072E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63C6DA5-C7A9-4DBB-B9E9-E6F4FFB5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وَذُو الْحِلْمِ الَّذِي لا يَصْبُو،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9D60486-CE24-4BC6-B767-AD2150D0B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forbearing person who shall never deviate the truth.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ایسا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بردبار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جو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حد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نہیں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نکلتا</a:t>
            </a:r>
            <a:endParaRPr lang="en-US" dirty="0" err="1"/>
          </a:p>
        </p:txBody>
      </p:sp>
      <p:sp>
        <p:nvSpPr>
          <p:cNvPr id="106500" name="Subtitle 4">
            <a:extLst>
              <a:ext uri="{FF2B5EF4-FFF2-40B4-BE49-F238E27FC236}">
                <a16:creationId xmlns:a16="http://schemas.microsoft.com/office/drawing/2014/main" id="{03FD123C-BEBA-419E-8C76-3124529307B3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dhu alhilmi alladhy la yasbu</a:t>
            </a:r>
          </a:p>
        </p:txBody>
      </p:sp>
      <p:sp>
        <p:nvSpPr>
          <p:cNvPr id="106501" name="Text Box 13">
            <a:extLst>
              <a:ext uri="{FF2B5EF4-FFF2-40B4-BE49-F238E27FC236}">
                <a16:creationId xmlns:a16="http://schemas.microsoft.com/office/drawing/2014/main" id="{5C9C620F-EB68-45AA-BA2B-6FFA4D246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6502" name="Text Box 13">
            <a:extLst>
              <a:ext uri="{FF2B5EF4-FFF2-40B4-BE49-F238E27FC236}">
                <a16:creationId xmlns:a16="http://schemas.microsoft.com/office/drawing/2014/main" id="{021CC0ED-0AE5-4C1E-ADC6-43DDC1FD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8E454A4-7E78-49D7-B8FE-5DBA0F63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مَدَارُ الدَّهْرِ،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CB86F7F-1ABF-455B-914B-5CB13D307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motive and reason of the course of events,</a:t>
            </a:r>
          </a:p>
          <a:p>
            <a:pPr marL="342900" indent="-342900">
              <a:defRPr/>
            </a:pPr>
            <a:r>
              <a:rPr lang="en-US" sz="3600" kern="1200" dirty="0" err="1">
                <a:ea typeface="+mn-lt"/>
                <a:cs typeface="+mn-lt"/>
              </a:rPr>
              <a:t>وہ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ہر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زمانے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کا</a:t>
            </a:r>
            <a:r>
              <a:rPr lang="en-US" sz="3600" kern="1200" dirty="0">
                <a:ea typeface="+mn-lt"/>
                <a:cs typeface="+mn-lt"/>
              </a:rPr>
              <a:t> </a:t>
            </a:r>
            <a:r>
              <a:rPr lang="en-US" sz="3600" kern="1200" dirty="0" err="1">
                <a:ea typeface="+mn-lt"/>
                <a:cs typeface="+mn-lt"/>
              </a:rPr>
              <a:t>سہارا</a:t>
            </a:r>
            <a:r>
              <a:rPr lang="ar-SA" sz="3600" kern="1200" dirty="0">
                <a:ea typeface="+mn-lt"/>
                <a:cs typeface="+mn-lt"/>
              </a:rPr>
              <a:t> </a:t>
            </a:r>
            <a:r>
              <a:rPr lang="en-US" sz="3600" kern="1200" dirty="0" err="1">
                <a:ea typeface="+mn-lt"/>
                <a:cs typeface="+mn-lt"/>
              </a:rPr>
              <a:t>ہے</a:t>
            </a:r>
            <a:endParaRPr lang="en-US" dirty="0" err="1"/>
          </a:p>
        </p:txBody>
      </p:sp>
      <p:sp>
        <p:nvSpPr>
          <p:cNvPr id="107524" name="Subtitle 4">
            <a:extLst>
              <a:ext uri="{FF2B5EF4-FFF2-40B4-BE49-F238E27FC236}">
                <a16:creationId xmlns:a16="http://schemas.microsoft.com/office/drawing/2014/main" id="{133ED78E-2F10-4F97-9DEE-6CBF8F37D407}"/>
              </a:ext>
            </a:extLst>
          </p:cNvPr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madaru alddhri</a:t>
            </a:r>
          </a:p>
        </p:txBody>
      </p:sp>
      <p:sp>
        <p:nvSpPr>
          <p:cNvPr id="107525" name="Text Box 13">
            <a:extLst>
              <a:ext uri="{FF2B5EF4-FFF2-40B4-BE49-F238E27FC236}">
                <a16:creationId xmlns:a16="http://schemas.microsoft.com/office/drawing/2014/main" id="{AB4FFDF5-ED86-4871-9D55-0010A304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1600" b="1">
                <a:solidFill>
                  <a:srgbClr val="FFFF99"/>
                </a:solidFill>
                <a:latin typeface="Simplified Arabic" panose="02020603050405020304" pitchFamily="18" charset="-78"/>
                <a:ea typeface="Attari_Quran" pitchFamily="2" charset="0"/>
                <a:cs typeface="Simplified Arabic" panose="02020603050405020304" pitchFamily="18" charset="-78"/>
              </a:rPr>
              <a:t>أعمال ليلة النصف من شهر شعبان</a:t>
            </a:r>
          </a:p>
        </p:txBody>
      </p:sp>
      <p:sp>
        <p:nvSpPr>
          <p:cNvPr id="107526" name="Text Box 13">
            <a:extLst>
              <a:ext uri="{FF2B5EF4-FFF2-40B4-BE49-F238E27FC236}">
                <a16:creationId xmlns:a16="http://schemas.microsoft.com/office/drawing/2014/main" id="{8F1199B2-8FB1-429C-A7D0-F82A9919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72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A’maal for the 15th Night of Sha'aban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12729</TotalTime>
  <Words>13597</Words>
  <Application>Microsoft Office PowerPoint</Application>
  <PresentationFormat>On-screen Show (4:3)</PresentationFormat>
  <Paragraphs>1799</Paragraphs>
  <Slides>288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288</vt:i4>
      </vt:variant>
    </vt:vector>
  </HeadingPairs>
  <TitlesOfParts>
    <vt:vector size="296" baseType="lpstr">
      <vt:lpstr>Arial Unicode MS</vt:lpstr>
      <vt:lpstr>MS Mincho</vt:lpstr>
      <vt:lpstr>Arial</vt:lpstr>
      <vt:lpstr>Attari_Quran</vt:lpstr>
      <vt:lpstr>Calibri</vt:lpstr>
      <vt:lpstr>Simplified Arabic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يَا مَنْ إلَيْهِ مَلْجَأُ الْعِبَادِ فِي الْمُهِمَّاتِ،</vt:lpstr>
      <vt:lpstr>اَللَّهُمَّ صَلِّ عَلَىٰ مُحَمَّدٍ وَآلِ مُحَمَّدٍ</vt:lpstr>
      <vt:lpstr>بِسْمِ اللَّهِ الرَّحْمَٰنِ الرَّحِيمِ</vt:lpstr>
      <vt:lpstr>يَا مَنْ إلَيْهِ مَلْجَأُ الْعِبَادِ فِي الْمُهِمَّاتِ،</vt:lpstr>
      <vt:lpstr>وَإلَيْهِ يَفْزَعُ الْخَلْقُ فِي الْمُلِمَّاتِ،</vt:lpstr>
      <vt:lpstr>يَا عَالِمَ الْجَهْرِ وَالْخَفِيَّاتِ، </vt:lpstr>
      <vt:lpstr>يَا مَنْ لا تَخْفَى عَلَيْهِ خَوَاطِرُ الأَوْهَامِ وَتَصَرُّفُ الْخَطَرَاتِ، </vt:lpstr>
      <vt:lpstr>يَارَبَّ الْخَلائِقِ وَالْبَرِيَّاتِ،</vt:lpstr>
      <vt:lpstr>يَا مَنْ بِيَدِهِ مَلَكُوتُ الأَرَضِينَ وَالسَّمَاوَاتِ،</vt:lpstr>
      <vt:lpstr>أَنْتَ اللّهُ لا إلهَ إلاَّ أَنْتَ،</vt:lpstr>
      <vt:lpstr>أَمُتُّ إلَيْكَ بِلا إلهَ إلاَّ أَنْتَ، </vt:lpstr>
      <vt:lpstr>فَيَا لا إلهَ إلاَّ أَنْتَ اجْعَلْنِي فِي هذِهِ اللَّيْلَةِ</vt:lpstr>
      <vt:lpstr>مِمَّنْ نَظَرْتَ إلَيْهِ فَرَحِمْتَهُ،</vt:lpstr>
      <vt:lpstr>وَسَمِعْتَ دُعَاءَهُ فَأَجَبْتَهُ،</vt:lpstr>
      <vt:lpstr>وَعَلِمْتَ اسْتِقَالَتَهُ فَأَقَلْتَهُ،</vt:lpstr>
      <vt:lpstr>وَتَجَاوَزْتَ عَنْ سَالِفِ خَطِيئَتِهِ وَعَظِيمِ جَرِيرَتِهِ، </vt:lpstr>
      <vt:lpstr>فَقَدِ اسْتَجَرْتُ بِكَ مِنْ ذُنُوبِي،</vt:lpstr>
      <vt:lpstr>وَلَجَأْتُ إلَيْكَ فِي سَتْرِ عُيُوبِي.</vt:lpstr>
      <vt:lpstr>اللّهُمَّ فَجُدْ عَلَيَّ بِكَرَمِكَ وَفَضلِكَ،</vt:lpstr>
      <vt:lpstr>وَاحْطُطْ خَطَايَايَ بِحِلْمِكَ وَعَفْوِكَ،</vt:lpstr>
      <vt:lpstr>وَتَغَمَّدْنِي فِي هذِهِ اللَّيْلَةِ بِسَابِغِ كَرَامَتِكَ،</vt:lpstr>
      <vt:lpstr>وَاجْعَلْنِي فِيهَا مِنْ أَوْلِيَائِكَ الَّذِينَ اجْتَبَيْتَهُمْ لِطَاعَتِكَ،</vt:lpstr>
      <vt:lpstr>وَاخْتَرْتَهُمْ لِعِبَادَتِكَ،</vt:lpstr>
      <vt:lpstr>وَجَعَلْتَهُمْ خَالِصَتَكَ وَصِفْوَتَكَ.</vt:lpstr>
      <vt:lpstr>اللّهُمَّ اجْعَلْنِي مِمَّنْ سَعَدَ جَدُّهُ،</vt:lpstr>
      <vt:lpstr>وَتَوَفَّرَ مِنَ الْخَيْرَاتِ حَظُّهُ،</vt:lpstr>
      <vt:lpstr>وَاجْعَلْنِي مِمَّنْ سَلِمَ فَنَعِمَ،و َفَازَ فَغَنِمَ،</vt:lpstr>
      <vt:lpstr>وَاكْفِنِي شَرَّ مَا أَسْلَفْتُ،</vt:lpstr>
      <vt:lpstr>وَاعْصِمْنِي مِنَ الإزْدِيَادِ فِي مَعْصِيَتِكَ،</vt:lpstr>
      <vt:lpstr>وَحَبِّبْ إلَيَّ طَاعَتَكَ وَمَا يُقَرِّبُنِي مِنْكَ وَيُزْلِفُنِي عِنْدَكَ.</vt:lpstr>
      <vt:lpstr>سَيِّدِي إلَيْكَ يَلْجَأُ الْهَارِبُ،</vt:lpstr>
      <vt:lpstr>وَمِنْكَ يَلْتَمِسُ الطَّالِبُ،</vt:lpstr>
      <vt:lpstr>وَعَلَى كَرَمِكَ يُعَوِّلُ الْمُسْتَقِيلُ التَّائِبُ، </vt:lpstr>
      <vt:lpstr>أَدَّبْتَ عِبَادَكَ بِالتَّكَرُّمِ وَأَنْتَ أَكْرَمُ الأَكْرَمِينَ،</vt:lpstr>
      <vt:lpstr>وَأَمَرْتَ بِالْعَفْوِ عِبَادَكَ وَأَنْتَ الْغَفُورُ الرَّحِيمُ.</vt:lpstr>
      <vt:lpstr>اللّهُمَّ فَلا تَحْرِمْنِي مَا رَجَوْتُ مِنْ كَرَمِكَ،</vt:lpstr>
      <vt:lpstr>وَلا تُؤْيِسْنِي مِنْ سَابِغِ نِعَمِكَ،</vt:lpstr>
      <vt:lpstr>وَلا تُخَيِّبْنِي مِنْ جَزِيلِ قِسَمِكَ فِي هذِهِ اللَّيْلَةِ لأهْلِ طَاعَتِكَ،</vt:lpstr>
      <vt:lpstr>وَاجْعَلْنِي فِي جُنَّةٍ مِنْ شِرَارِ بَرِيَّتِكَ،</vt:lpstr>
      <vt:lpstr>رَبِّ إنْ لَمْ أَكُنْ مِنْ أَهْلِ ذلِكَ فَأَنْتَ أَهْلُ الْكَرَمِ</vt:lpstr>
      <vt:lpstr>وَالْعَفْوِ وَالْمَغْفِرَةِ،</vt:lpstr>
      <vt:lpstr>وَجُدْ عَلَيَّ بِمَا أَنْتَ أَهْلُهُ لا بِمَا أَسْتَحِقُّهُ،</vt:lpstr>
      <vt:lpstr>فَقَدْ حَسُنَ ظَنِّي بِكَ،</vt:lpstr>
      <vt:lpstr>وَتَحَقَّقَ رَجَائِي لَكَ،</vt:lpstr>
      <vt:lpstr>وَعَلِقَتْ نَفْسِي بِكَرَمِكَ</vt:lpstr>
      <vt:lpstr>فَأَنْتَ أَرْحَمُ الرَّاحِمِينَ،</vt:lpstr>
      <vt:lpstr>وَأَكْرَمُ الأَكْرَمِينَ.</vt:lpstr>
      <vt:lpstr>اللّهُمَّ وَاخْصُصْنِي مِنْ كَرَمِكَ بِجَزِيلِ قِسَمِكَ،</vt:lpstr>
      <vt:lpstr>وَأَعُوذُ بِعَفْوِكَ مِنْ عُقُوبَتِكَ،</vt:lpstr>
      <vt:lpstr>وَاغْفِرْ لِيَ الذَّنْبَ الَّذِي يَحْبِسُ عَلَيَّ الْخُلُقَ، </vt:lpstr>
      <vt:lpstr>وَيُضَيِّقُ عَلَيَّ الرّزْقَ</vt:lpstr>
      <vt:lpstr>حَتَّى أَقُومَ بِصَالِحِ رِضَاكَ،</vt:lpstr>
      <vt:lpstr>وَأَنْعَمَ بِجَزِيلِ عَطَائِكَ،</vt:lpstr>
      <vt:lpstr>وَأَسْعَدَ بِسَابِغِ نَعْمَائِكَ،</vt:lpstr>
      <vt:lpstr>فَقَدْ لُذْتُ بِحَرَمِكَ،</vt:lpstr>
      <vt:lpstr>وَتَعَرَّضْتُ لِكَرَمِكَ،</vt:lpstr>
      <vt:lpstr>وَاسْتَعَذْتُ بِعَفْوِكَ مِنْ عُقُوبَتِكَ،</vt:lpstr>
      <vt:lpstr>وَبِحِلْمِكَ مِنْ غَضَبِكَ،</vt:lpstr>
      <vt:lpstr>فَجُدْ بِمَا سَأَلْتُكَ،</vt:lpstr>
      <vt:lpstr>وَأَنِلْ مَا الْتَمَسْتُ مِنْكَ،</vt:lpstr>
      <vt:lpstr>أَسْأَلُكَ بِكَ لا بِشَيْءٍ هُوَ أَعْظَمُ مِنْكَ.</vt:lpstr>
      <vt:lpstr>اَللَّهُمَّ صَلِّ عَلَىٰ مُحَمَّدٍ وَآلِ مُحَمَّدٍ</vt:lpstr>
      <vt:lpstr>PowerPoint Presentation</vt:lpstr>
      <vt:lpstr>يَا رَبِّ.</vt:lpstr>
      <vt:lpstr>يَا اَللهُ.</vt:lpstr>
      <vt:lpstr>لا حَوْلَ وَلا قُوَّةَ إلاَّ بِاللّهِ.</vt:lpstr>
      <vt:lpstr>مَا شَاءَ اللهٌ.</vt:lpstr>
      <vt:lpstr>لا قُوَّةَ إلاَّ بِاللّهِ.</vt:lpstr>
      <vt:lpstr>اَللَّهُمَّ صَلِّ عَلَىٰ مُحَمَّدٍ وَآلِ مُحَمَّدٍ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اللّهُمَّ بِحَقِّ لَيْلَتِنَا هذِهِ وَمَوْلُودِهَا</vt:lpstr>
      <vt:lpstr>اَللَّهُمَّ صَلِّ عَلَىٰ مُحَمَّدٍ وَآلِ مُحَمَّدٍ</vt:lpstr>
      <vt:lpstr>بِسْمِ اللَّهِ الرَّحْمَٰنِ الرَّحِيمِ</vt:lpstr>
      <vt:lpstr>اللّهُمَّ بِحَقِّ لَيْلَتِنَا هذِهِ وَمَوْلُودِهَا</vt:lpstr>
      <vt:lpstr>وَحُجَّتِكَ وَمَوْعُودِهَا،</vt:lpstr>
      <vt:lpstr>الَّتِي قَرَنْتَ إلَى فَضْلِهَا فَضْلاً،</vt:lpstr>
      <vt:lpstr>فَتَمَّتْ كَلِمَتُكَ صِدْقاً وَعَدْلاً،</vt:lpstr>
      <vt:lpstr>لا مُبَدِّلَ لِكَلِمَاتِكَ،</vt:lpstr>
      <vt:lpstr>وَلا مُعَقِّبَ لآيَاتِكَ،</vt:lpstr>
      <vt:lpstr>نُورُكَ الْمُتَأَلِّقُ،</vt:lpstr>
      <vt:lpstr>وَضِيَاؤُكَ الْمُشْرِقُ،</vt:lpstr>
      <vt:lpstr>وَالْعَلَمُ النُّورُ فِي طَخْيَاءِ الدَّيْجُورِ،</vt:lpstr>
      <vt:lpstr>الْغَائِبُ الْمَسْتُورُ</vt:lpstr>
      <vt:lpstr>جَلَّ مَوْلِدُهُ، وَكَرُمَ مَحْتِدُهُ،</vt:lpstr>
      <vt:lpstr>وَالْمَلائِكَةُ شُهَّدُهُ،</vt:lpstr>
      <vt:lpstr>وَاللّهُ نَاصِرُهُ وَمُؤَيِّدُهُ،</vt:lpstr>
      <vt:lpstr>إذَا آنَ مِيعَادُهُ وَالْمَلائِكَةُ أَمْدَادُهُ،</vt:lpstr>
      <vt:lpstr>سَيْفُ اللّهِ الَّذِي لا يَنْبُو،</vt:lpstr>
      <vt:lpstr>وَنُورُهُ الَّذِي لا يَخْبُو،</vt:lpstr>
      <vt:lpstr>وَذُو الْحِلْمِ الَّذِي لا يَصْبُو،</vt:lpstr>
      <vt:lpstr>مَدَارُ الدَّهْرِ،</vt:lpstr>
      <vt:lpstr>وَنَوَامِيسُ الْعَصْرِ،</vt:lpstr>
      <vt:lpstr>وَوُلاةُ الأَمْرِ،</vt:lpstr>
      <vt:lpstr>وَالْمُنَزَّلُ عَلَيْهِمْ مَا يَتَنَزَّلُ فِي لَيْلَةِ الْقَدْرِ،</vt:lpstr>
      <vt:lpstr>وَأَصْحَابُ الْحَشْرِ وَالنَّشْرِ،</vt:lpstr>
      <vt:lpstr>تَرَاجِمَةُ وَحْيِهِ،</vt:lpstr>
      <vt:lpstr>وَوُلاةُ أَمْرِهِ وَنَهْيِهِ.</vt:lpstr>
      <vt:lpstr>اللّهُمَّ فَصَلِّ عَلَى خَاتِمِهِمْ وَقَائِمِهِمُ </vt:lpstr>
      <vt:lpstr>الْمَسْتُورِ عَنْ عَوَالِمِهِمْ.</vt:lpstr>
      <vt:lpstr>اللّهُمَّ وَأَدْرِكْ بِنَا أَيَّامَهُ وَظُهُورَهُ وَقِيَامَهُ، </vt:lpstr>
      <vt:lpstr>وَاجْعَلْنَا مِنْ أَنْصَارِهِ،</vt:lpstr>
      <vt:lpstr>وَاقْرِنْ ثأْرَنَا بِثَأْرِهِ،</vt:lpstr>
      <vt:lpstr>وَاكْتُبْنَا فِي أَعْوَانِهِ وَخُلَصَائِهِ،</vt:lpstr>
      <vt:lpstr>وَأَحْيِنَا فِي دَوْلَتِهِ نَاعِمِينَ،</vt:lpstr>
      <vt:lpstr>وَبِصُحْبَتِهِ غَانِمِينَ،</vt:lpstr>
      <vt:lpstr>وَبِحَقِّهِ قَائِمِينَ،</vt:lpstr>
      <vt:lpstr>وَمِنَ السُّوءِ سَالِمِينَ،</vt:lpstr>
      <vt:lpstr>يَا أَرْحَمَ الرَّاحِمِينَ،</vt:lpstr>
      <vt:lpstr>وَالْحَمْدُ لِلّهِ رَبِّ الْعَالَمِينَ،</vt:lpstr>
      <vt:lpstr>وَصَلَوَاتُهُ عَلَى سَيِّدِنَا مُحَمَّدٍ</vt:lpstr>
      <vt:lpstr>خَاتَمِ النَّبِيِّينَ وَالْمُرْسَلِينَ</vt:lpstr>
      <vt:lpstr>وَعَلَى أَهْلِبَيْتِهِ الصَّادِقِينَ </vt:lpstr>
      <vt:lpstr>وَعِتْرَتِهِ النَّاطِقِينَ،</vt:lpstr>
      <vt:lpstr>وَالْعَنْ جَمِيعَ الظَّالِمِينَ،</vt:lpstr>
      <vt:lpstr>وَاحْكُمْ بَيْنَنَا وَبَيْنَهُمْ </vt:lpstr>
      <vt:lpstr>يَاأَحْكَمَ الْحَاكِمِينَ.</vt:lpstr>
      <vt:lpstr>بِسْمِ اللَّهِ الرَّحْمَٰنِ الرَّحِيمِ</vt:lpstr>
      <vt:lpstr>اللّهُمَّ أَنْتَ الْحَيُّ الْقَيُّومُ</vt:lpstr>
      <vt:lpstr>اَللَّهُمَّ صَلِّ عَلَىٰ مُحَمَّدٍ وَآلِ مُحَمَّدٍ</vt:lpstr>
      <vt:lpstr>بِسْمِ اللَّهِ الرَّحْمَٰنِ الرَّحِيمِ</vt:lpstr>
      <vt:lpstr>اللّهُمَّ أَنْتَ الْحَيُّ الْقَيُّومُ</vt:lpstr>
      <vt:lpstr>الْعَلِيُّ الْعَظِيمُ</vt:lpstr>
      <vt:lpstr>الْخَالِقُ الرَّازِقُ</vt:lpstr>
      <vt:lpstr>الْمُحْيِي الْمُمِيتُ</vt:lpstr>
      <vt:lpstr>الْبَدِيءُ الْبَدِيعُ،</vt:lpstr>
      <vt:lpstr>لَكَ الْجَلالُ،</vt:lpstr>
      <vt:lpstr>وَلَكَ الْفَضْلُ،</vt:lpstr>
      <vt:lpstr>وَلَكَ الْحَمْدُ،</vt:lpstr>
      <vt:lpstr>وَلَكَ الْمَنُّ،</vt:lpstr>
      <vt:lpstr>وَلَكَ الْجُودُ،</vt:lpstr>
      <vt:lpstr>وَلَكَ الْكَرَمُ،</vt:lpstr>
      <vt:lpstr>وَلَكَ الأَمْرُ،</vt:lpstr>
      <vt:lpstr>وَلَكَ الْمَجْدُ،</vt:lpstr>
      <vt:lpstr>وَلَكَ الشُّكْرُ،</vt:lpstr>
      <vt:lpstr>وَحْدَكَ لا شَرِيكَ لَكَ،</vt:lpstr>
      <vt:lpstr>يَا وَاحِدُ يَا أَحَدُ يَا صَمَدُ</vt:lpstr>
      <vt:lpstr>يَا مَنْ لَمْ يَلِدْ وَلَمْ يُولَدْ</vt:lpstr>
      <vt:lpstr>وَلَمْ يَكُنْ لَهُ كُفُواً أَحَدٌ،</vt:lpstr>
      <vt:lpstr>صَلِّ عَلَى مُحَمَّدٍ وَآلِ مُحَمَّدٍ</vt:lpstr>
      <vt:lpstr>وَاغْفِرْ لِي وَارْحَمْنِي</vt:lpstr>
      <vt:lpstr>وَاكْفِنِي مَا أَهَمَّنِي</vt:lpstr>
      <vt:lpstr>وَاقْضِ دَيْنِي،</vt:lpstr>
      <vt:lpstr>وَوَسِّعْ عَلَيَّ فِي رِزْقِي،</vt:lpstr>
      <vt:lpstr>فَإنَّكَ فِي هذِهِ اللَّيْلَةِ كُلَّ أَمْرٍ حَكِيمٍ تَفْرُقُ،</vt:lpstr>
      <vt:lpstr>وَمَنْ تَشَاءُ مِنْ خَلْقِكَ تَرْزُقُ،</vt:lpstr>
      <vt:lpstr>فَارْزُقْنِي وَأَنْتَ خَيْرُ الرَّازِقِينَ،</vt:lpstr>
      <vt:lpstr>فَإنَّكَ قُلْتَ وَأَنْتَ خَيْرُ الْقَائِلِينَ النَّاطِقِينَ:</vt:lpstr>
      <vt:lpstr>(وَاسْأَلُوَا اللّهَ مِنْ فَضْلِهِ)</vt:lpstr>
      <vt:lpstr>فَمِنْ فَضْلِكَ أَسْأَلُ،</vt:lpstr>
      <vt:lpstr>وَإيَّاكَ قَصَدْتُ،</vt:lpstr>
      <vt:lpstr>وَابْنَ نَبِيِّكَ اعْتَمَدْتُ،</vt:lpstr>
      <vt:lpstr>وَلَكَ رَجَوْتُ،</vt:lpstr>
      <vt:lpstr>فَارْحَمْنِي يَا أَرْحَمَ الرَّاحِمِينَ.</vt:lpstr>
      <vt:lpstr>بِسْمِ اللَّهِ الرَّحْمَٰنِ الرَّحِيمِ</vt:lpstr>
      <vt:lpstr>اللّهُمَّ اقْسِمْ لَنَا مِنْ خَشْيَتِكَ</vt:lpstr>
      <vt:lpstr>اَللَّهُمَّ صَلِّ عَلَىٰ مُحَمَّدٍ وَآلِ مُحَمَّدٍ</vt:lpstr>
      <vt:lpstr>بِسْمِ اللَّهِ الرَّحْمَٰنِ الرَّحِيمِ</vt:lpstr>
      <vt:lpstr>اللّهُمَّ اقْسِمْ لَنَا مِنْ خَشْيَتِكَ</vt:lpstr>
      <vt:lpstr>مَا يَحُولُ بَيْنَنَا وَبَيْنَ مَعْصِيَتِكَ،</vt:lpstr>
      <vt:lpstr>وَمِنْ طَاعَتِكَ مَا تُبَلِّغُنَا بِهِ رِضْوَانَكَ،</vt:lpstr>
      <vt:lpstr>وَمِنَ الْيَقِينِ مَا يَهُونُ عَلَيْنَا بِهِ مُصِيبَاتُ الدُّنْيَا.</vt:lpstr>
      <vt:lpstr>اللّهُمَّ أَمْتِعْنَا بِأَسْمَاعِنَا وَأَبْصَارِنَا وَقُوَّتِنَا</vt:lpstr>
      <vt:lpstr>مَا أَحْيَيْتَنَا وَاجْعَلْهُ الْوَارِثَ مِنَّا،</vt:lpstr>
      <vt:lpstr>وَاجْعَلْ ثأْرَنَا عَلَى مَنْ ظَلَمَنَا،</vt:lpstr>
      <vt:lpstr>وَانْصُرْنَا عَلَى مَنْ عَادَانَا،</vt:lpstr>
      <vt:lpstr>وَلا تَجْعَلْ مُصِيبَتَنَا فِي دِينِنَا،</vt:lpstr>
      <vt:lpstr>وَلا تَجْعَلِ الدُّنْيَا أَكْبَرَ هَمِّنَا وَلا مَبْلَغَ عِلْمِنَا،</vt:lpstr>
      <vt:lpstr>وَلا تُسَلِّطْ عَلَيْنَا مَنْ لا يَرْحَمُنَا،</vt:lpstr>
      <vt:lpstr>بِرَحْمَتِكَ يَا أَرْحَمَ الرَّاحِمِينَ.</vt:lpstr>
      <vt:lpstr>بِسْمِ اللَّهِ الرَّحْمَٰنِ الرَّحِيمِ</vt:lpstr>
      <vt:lpstr>شَجَرَةِ النُّبُوَّةِ</vt:lpstr>
      <vt:lpstr>اَللَّهُمَّ صَلِّ عَلَىٰ مُحَمَّدٍ وَآلِ مُحَمَّدٍ</vt:lpstr>
      <vt:lpstr>بِسْمِ اللَّهِ الرَّحْمَٰنِ الرَّحِيمِ</vt:lpstr>
      <vt:lpstr>شَجَرَةِ النُّبُوَّةِ،</vt:lpstr>
      <vt:lpstr>وَمَوضِعِ الرِّسَالَةِ،</vt:lpstr>
      <vt:lpstr>وَمُخْتَلَفِ الْمَلائِكَةِ،</vt:lpstr>
      <vt:lpstr>وَمَعْدِنِ الْعِلْمِ،</vt:lpstr>
      <vt:lpstr>وَأَهْلِ بَيْتِ الْوَحْيِ.</vt:lpstr>
      <vt:lpstr>اللّهُمَّ صَلِّ عَلَى مُحَمَّدٍ وَآلِ مُحَمَّدٍ</vt:lpstr>
      <vt:lpstr>الْفُلْكِ الْجَارِيَةِ فِي اللُّجَجِ الْغَامِرَةِ،</vt:lpstr>
      <vt:lpstr>يَأْمَنُ مَنْ رَكِبَهَا،</vt:lpstr>
      <vt:lpstr>وَيَغْرَقُ مَنْ تَرَكَهَا،</vt:lpstr>
      <vt:lpstr>الْمُتَقَدِّمُ لَهُمْ مَارِقٌ،</vt:lpstr>
      <vt:lpstr>وَالْمُتَأَخِّرُ عَنْهُمْ زَاهِقٌ،</vt:lpstr>
      <vt:lpstr>وَاللازِمُ لَهُمْ لاحِقٌ.</vt:lpstr>
      <vt:lpstr>اللّهُمَّ صَلِّ عَلَى مُحَمَّدٍ وَآلِ مُحَمَّدٍ</vt:lpstr>
      <vt:lpstr>الْكَهْفِ الْحَصِينِ،</vt:lpstr>
      <vt:lpstr>وَغِيَاثِ الْمُضْطَرِّ الْمُسْتَكِينِ،</vt:lpstr>
      <vt:lpstr>وَمَلْجَاَ الْهَارِبِينَ،</vt:lpstr>
      <vt:lpstr>وَعِصْمَةِ الْمُعْتَصِمِينَ.</vt:lpstr>
      <vt:lpstr>اللّهُمَّ صَلِّ عَلَى مُحَمَّدٍ وَآلِ مُحَمَّدٍ</vt:lpstr>
      <vt:lpstr>صَلاةً كَثِيرَةً تَكُونُ لَهُمْ رِضاً،</vt:lpstr>
      <vt:lpstr>وَلِحَقِّ مُحَمَّدٍ وَآلِ مُحَمَّدٍ أَدَاءً وَقَضَاءً</vt:lpstr>
      <vt:lpstr>بِحَوْلٍ مِنْكَ وَقُوَّةٍ يَا رَبَّ الْعَالَمِينَ.</vt:lpstr>
      <vt:lpstr>اللّهُمَّ صَلِّ عَلَى مُحَمَّدٍ وَآلِ مُحَمَّدٍ</vt:lpstr>
      <vt:lpstr>الطَّيِّبِينَ الأَبْرَارِ الأَخْيَارِ،</vt:lpstr>
      <vt:lpstr>الَّذِينَ أَوْجَبْتَ حُقُوقَهُمْ،</vt:lpstr>
      <vt:lpstr>وَفَرَضْتَ طَاعَتَهُمْ وَوِلايَتَهُمْ.</vt:lpstr>
      <vt:lpstr>اللّهُمَّ صَلِّ عَلَى مُحَمَّدٍ وَآلِ مُحَمَّدٍ</vt:lpstr>
      <vt:lpstr>وَاعْمُرْ قَلْبِي بِطَاعَتِكَ،</vt:lpstr>
      <vt:lpstr>وَلا تُخْزِنِي بِمَعْصِيَتِكَ،</vt:lpstr>
      <vt:lpstr>وَارْزُقْنِي مُوَاسَاةَ مَنْ قَتَّرْتَ عَلَيْهِ مِنْ رِزْقِكَ</vt:lpstr>
      <vt:lpstr>بِمَا وَسَّعْتَ عَلَيَّ مِنْ فَضْلِكَ،</vt:lpstr>
      <vt:lpstr>وَنَشَرْتَ عَلَيَّ مِنْ عَدْلِكَ،</vt:lpstr>
      <vt:lpstr>وَأَحْيَيْتَنِي تَحْتَ ظِلِّكَ،</vt:lpstr>
      <vt:lpstr>وَهذَا شَهْرُ نَبِيِّكَ سَيِّدِ رُسُلِكَ</vt:lpstr>
      <vt:lpstr>شَعْبَانُ الَّذِي حَفَفْتَهُ مِنْكَ بِالرَّحْمَةِ وَالرِّضْوَانِ</vt:lpstr>
      <vt:lpstr>الَّذِي كَانَ رَسُولُ اللّهِ صَلَّى اللّهُ عَلَيْهِ وَآلِهِ وَسَلَّمَ</vt:lpstr>
      <vt:lpstr>يَدْأَبُ فِي صِيَامِهِ وَقِيَامِهِ</vt:lpstr>
      <vt:lpstr>فِي لَيَالِيهِ وَأَيَّامِهِ</vt:lpstr>
      <vt:lpstr>بُخُوعاً لَكَ فِي إكْرَامِهِ وَإعْظَامِهِ إلَى مَحَلِّ حِمَامِهِ.</vt:lpstr>
      <vt:lpstr>اللّهُمَّ فَأَعِنَّا عَلَى الإسْتِنَانِ بِسُنَّتِهِ فِيهِ،</vt:lpstr>
      <vt:lpstr>وَنَيْلِ الشَّفَاعَةِ لَدَيْهِ.</vt:lpstr>
      <vt:lpstr>اللّهُمَّ وَاجْعَلْهُ لِي شَفِيعاً مُشَفَّعاً،</vt:lpstr>
      <vt:lpstr>وَطَرِيقاً إلَيْكَ مَهْيَعاً،</vt:lpstr>
      <vt:lpstr>وَاجْعَلْنِي لَهُ مُتَّبِعاً حَتَّى أَلْقَاكَ يَوْمَ الْقِيَامَةِ عَنِّي رَاضِياً،</vt:lpstr>
      <vt:lpstr>وَعَنْ ذُنُوبِي غَاضِياً،</vt:lpstr>
      <vt:lpstr>قَدْ أَوْجَبْتَ لِي مِنْكَ الرَّحْمَةَ وَالرِّضْوَانَ،</vt:lpstr>
      <vt:lpstr>وَأَنْزَلْتَنِي دَارَ الْقَرَارِ وَمَحَلِّ الأَخْيَارِ.</vt:lpstr>
      <vt:lpstr>اَللَّهُمَّ صَلِّ عَلَىٰ مُحَمَّدٍ وَآلِ مُحَمَّدٍ</vt:lpstr>
      <vt:lpstr>دُعَاء كُميل</vt:lpstr>
      <vt:lpstr>PowerPoint Presentation</vt:lpstr>
      <vt:lpstr>سُبْحانَ اللهِ  وَالْحَمْدُ للهِ واللهُ اَكْبَرُ وَلا اِلـهَ إلاَّ اللهُ </vt:lpstr>
      <vt:lpstr>اَللَّهُمَّ صَلِّ عَلَىٰ مُحَمَّدٍ وَآلِ مُحَمَّدٍ</vt:lpstr>
      <vt:lpstr>سُبْحانَ اللهِ  وَالْحَمْدُ للهِ واللهُ اَكْبَرُ وَلا اِلـهَ إلاَّ اللهُ </vt:lpstr>
      <vt:lpstr>اَللَّهُمَّ صَلِّ عَلَىٰ مُحَمَّدٍ وَآلِ مُحَمَّدٍ</vt:lpstr>
      <vt:lpstr>إلهِي تَعَرَّضَ لَكَ فِي هذَا اللَّيْلِ الْمُتَعَرِّضُونَ،</vt:lpstr>
      <vt:lpstr>اَللَّهُمَّ صَلِّ عَلَىٰ مُحَمَّدٍ وَآلِ مُحَمَّدٍ</vt:lpstr>
      <vt:lpstr>بِسْمِ اللَّهِ الرَّحْمَٰنِ الرَّحِيمِ</vt:lpstr>
      <vt:lpstr>إلهِي تَعَرَّضَ لَكَ فِي هذَا اللَّيْلِ الْمُتَعَرِّضُونَ،</vt:lpstr>
      <vt:lpstr>وَقَصَدَكَ الْقَاصِدُونَ،</vt:lpstr>
      <vt:lpstr>وَأَمَّلَ فَضْلَكَ وَمَعْرُوفَكَ الطَّالِبُونَ،</vt:lpstr>
      <vt:lpstr>وَلَكَ فِي هذَا اللَّيْلِ نَفَحَاتٌ وَجَوَائِزُ</vt:lpstr>
      <vt:lpstr>وَعَطَايَا وَمَوَاهِبُ</vt:lpstr>
      <vt:lpstr>تَمُنُّ بِهَا عَلَى مَنْ تَشَاءُ مِنْ عِبَادِكَ،</vt:lpstr>
      <vt:lpstr>وَتَمْنَعُهَا مَنْ لَمْ تَسْبِقْ لَهُ الْعِنَايَةُ مِنْكَ،</vt:lpstr>
      <vt:lpstr>وَهَا أَنَا ذَا عُبَيْدُكَ الْفَقِيرُ إلَيْكَ</vt:lpstr>
      <vt:lpstr>الْمُؤَمِّلُ فَضْلَكَ وَمَعْرُوفَكَ،</vt:lpstr>
      <vt:lpstr>فَإنْ كُنْتَ يَا مَوْلايَ تَفَضَّلْتَ فِي هذِهِ اللَّيْلَةِ عَلَى أَحَدٍ مِنْ خَلْقِكَ</vt:lpstr>
      <vt:lpstr>وَعُدْتَ عَلَيْهِ بِعَائِدَةٍ مِنْ عَطْفِكَ</vt:lpstr>
      <vt:lpstr>فَصَلِّ عَلَى مُحَمَّدٍ وَآلِ مُحَمَّدٍ</vt:lpstr>
      <vt:lpstr>الطَّيِّبِينَ الطَّاهِرِينَ الْخَيِّرِينَ الْفَاضِلِينَ،</vt:lpstr>
      <vt:lpstr>وَجُدْ عَلَيَّ بِطَوْلِكَ وَمَعْرُوفِكَ</vt:lpstr>
      <vt:lpstr>يَا رَبَّ الْعَالَمِينَ،</vt:lpstr>
      <vt:lpstr>وَصَلَّى اللّهُ عَلَى مُحَمَّدٍ خَاتَمِ النَّبِيِّينَ</vt:lpstr>
      <vt:lpstr>وَآلِهِ الطَّاهِرِينَ</vt:lpstr>
      <vt:lpstr>وَسَلَّمَ تَسْلِيماً</vt:lpstr>
      <vt:lpstr>إنَّ اللّهَ حَمِيدٌ مَجِيدٌ.</vt:lpstr>
      <vt:lpstr>اللّهُمَّ إنِّي أَدْعُوكَ كَمَا أَمَرْتَ</vt:lpstr>
      <vt:lpstr>فَاسْتَجِبْ لِي كَمَا وَعَدْتَ</vt:lpstr>
      <vt:lpstr>إنَّكَ لا تُخْلِفُ الْمِيعَادَ.</vt:lpstr>
      <vt:lpstr>وَصَلَّىٰ ٱللَّهُ عَلَىٰ مُحَمَّدٍ وَآلِ مُحَمَّدٍ</vt:lpstr>
      <vt:lpstr>PowerPoint Presentation</vt:lpstr>
      <vt:lpstr>سَجَدَ لَكَ سَوَادِي وَخَيَالِي،</vt:lpstr>
      <vt:lpstr>وَآمَنَ بِكَ فُؤَادِي،</vt:lpstr>
      <vt:lpstr>هذِهِ يَدَايَ وَمَا جَنَيْتُهُ عَلَى نَفْسِي،</vt:lpstr>
      <vt:lpstr>يَا عَظِيمُ تُرْجَى لِكُلِّ عَظِيمٍ</vt:lpstr>
      <vt:lpstr> اِغْفِرْ لِيَ الْعَظيمَ فَاِنَّهُ لايَغْفِرُ الذَّنْبَ الْعَظيمَ إِلاّ الرَّبُّ الْعَظيم</vt:lpstr>
      <vt:lpstr>PowerPoint Presentation</vt:lpstr>
      <vt:lpstr>اَعُوذُ بُنُورِ وَجْهِكَ الَّذي اَضاءَتْ لَهُ السَّماواتُ وَالاْرَضُونَ </vt:lpstr>
      <vt:lpstr> وانْكَشَفَتْ لَهُ الظُّلُماتُ </vt:lpstr>
      <vt:lpstr>وَصَلَحَ عَلْيْهِ اَمرُ الاْوَّلينَ وَالاْخِرينَ </vt:lpstr>
      <vt:lpstr> مِنْ فُجْأَةِ نِقْمَتِكَ </vt:lpstr>
      <vt:lpstr> وَمِنْ تَحْويلِ عافِيَتِكَ </vt:lpstr>
      <vt:lpstr> وَمِنْ زَوالِ نِعْمَتِكَ </vt:lpstr>
      <vt:lpstr> اَللّـهُمَّ ارْزُقْني قَلْباً تَقِيّاً نَقِيّاً </vt:lpstr>
      <vt:lpstr> وَمِنَ الشِّرْكِ بَرياً لا كافِراً وَلا شَقِياً . </vt:lpstr>
      <vt:lpstr>PowerPoint Presentation</vt:lpstr>
      <vt:lpstr>عَفَّرْتُ وَجْهي فِي التُرابِ وَحُقَّ لي اَنْ اَسْجُدَ لَكَ </vt:lpstr>
      <vt:lpstr>PowerPoint Presentation</vt:lpstr>
      <vt:lpstr>عَفَّرْتُ وَجْهي فِي التُرابِ وَحُقَّ لي اَنْ اَسْجُدَ لَكَ </vt:lpstr>
      <vt:lpstr>PowerPoint Presentation</vt:lpstr>
      <vt:lpstr>اَللّـهُمَّ اِنْ لَمْ تَكُنْ غَفَرْتَ لَنا فيما مَضى مِنْ شَعْبانَ</vt:lpstr>
      <vt:lpstr>فَاغْفِرْ لَنا فيما بَقِيَ مِنْهُ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user</cp:lastModifiedBy>
  <cp:revision>3493</cp:revision>
  <cp:lastPrinted>1601-01-01T00:00:00Z</cp:lastPrinted>
  <dcterms:created xsi:type="dcterms:W3CDTF">1601-01-01T00:00:00Z</dcterms:created>
  <dcterms:modified xsi:type="dcterms:W3CDTF">2020-04-08T11:58:19Z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